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FFC9"/>
    <a:srgbClr val="FFFFFF"/>
    <a:srgbClr val="00D07B"/>
    <a:srgbClr val="004A57"/>
    <a:srgbClr val="004956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ABD931-879B-EAC4-0BF9-286613274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A5BC2A-CC3C-12F0-9D6A-B7F77C6D5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B47619-51CB-D2B8-E2F9-AD27219FF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5C75-57EF-459A-B864-451C927C0CCB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ABB7F9-D64C-6CF1-4788-0605922B7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547AB1-7207-5B5E-3206-2D7E01962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B549-43AB-42F4-AABB-16C9FB725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007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64F9EE-20AD-7E65-BC0D-8FB4C6195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90B5A9-19F8-4322-2B70-A52AF1EE7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35BCB7-4540-F8BB-0FCC-8D53D2AD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5C75-57EF-459A-B864-451C927C0CCB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84C841-D837-6FBF-389D-94F86D951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A1B732-A7AE-4542-6D55-549E6CA95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B549-43AB-42F4-AABB-16C9FB725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046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1A8C80-1D0C-B035-0F92-356C58EBF9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402A75-3856-4DF9-E19D-A2D0665EE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87AEEF-E6B1-2EC0-18E7-8A22EEAC3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5C75-57EF-459A-B864-451C927C0CCB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7A3BE9-3196-A1E7-013A-6BFBC6CC0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5CB13F-5300-4A72-0E59-3CEDF35EF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B549-43AB-42F4-AABB-16C9FB725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701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2B30C-45F1-E15C-8DEA-CBB3D7DFD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587094-CC5B-DA0E-EFCF-0D73CBD31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03E6A1-88A5-5869-24C1-A9AFCAE57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5C75-57EF-459A-B864-451C927C0CCB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1A0976-199D-9681-0C0B-C766CFA63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FD25EB-78E5-BD08-07D6-3791AE13F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B549-43AB-42F4-AABB-16C9FB725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738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6A90F-415F-5AEA-367D-357FDF8A1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24119F-04E4-6F76-8422-F73A4D2AC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F800CF-6D7D-D81B-E61E-AA09A3C95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5C75-57EF-459A-B864-451C927C0CCB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520E6-DB71-4C9E-1CFC-92B39A384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A33088-E7D6-104F-F2E8-F2E34FC77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B549-43AB-42F4-AABB-16C9FB725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262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789175-AAAF-99CB-BFBB-6D3260BE3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FE8E6E-07C3-6D30-9BD4-298DC2389B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5A51F9-3809-3368-DB81-4A063E008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93F109-0B99-BF90-CC61-7B975A597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5C75-57EF-459A-B864-451C927C0CCB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956468-CA29-8E1B-01FE-D9D178CB2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7EC920-132A-B7F8-411F-8986DF3BF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B549-43AB-42F4-AABB-16C9FB725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130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BB026A-CCED-230F-DF53-A8F2500EF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FA44B8-978F-4910-ACA6-DE56DAA93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2C92F-F858-BD43-B475-C48AC94C74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CCDF679-9CF9-61FD-7462-6768F5FB8F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B0C2701-C630-C2CB-10A6-4232CF2A60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16C26BE-8122-E2CD-9368-148AB00E7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5C75-57EF-459A-B864-451C927C0CCB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1A6EF5-73C4-EAF7-CF2C-0A5218CA4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8185180-0339-2478-BF71-04A64438B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B549-43AB-42F4-AABB-16C9FB725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5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02B99-A676-AE87-C049-ABCD24805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B7850A-89D6-BC60-FB3C-BF263BA54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5C75-57EF-459A-B864-451C927C0CCB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A86D69-F795-C0E6-40B3-FB7451494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641253-7B9A-EE72-8B2F-C2A3162B3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B549-43AB-42F4-AABB-16C9FB725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918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424D11D-EFE3-B96D-AADC-CE0A8E093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5C75-57EF-459A-B864-451C927C0CCB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53872E7-C447-57E6-D5A0-16BA7D511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2F52B4-5A48-7436-493E-4433ADD0E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B549-43AB-42F4-AABB-16C9FB725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71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542D86-727C-AF6B-D8BF-FBBD614A9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590CB2-4298-8439-3B55-230BD73F1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69DF33-E1FE-8B50-344D-E16C259E0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775DF7-2E87-BA6A-B246-C4C9F6396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5C75-57EF-459A-B864-451C927C0CCB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EEF2BE-7C40-2772-F3C2-2ED7D21DF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08DE5E-0B43-0500-8992-EAC1F7ED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B549-43AB-42F4-AABB-16C9FB725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252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44291-50B3-1873-B60F-3C13A99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31E042-D0A3-0AB0-3979-8492168666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CA311C-8805-9EC7-2178-C2D2B2D73A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ABC57A-F7E5-C9DF-53CA-C0C186936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5C75-57EF-459A-B864-451C927C0CCB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8BD4D2-3845-924B-A4A1-D0A99D35A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9E9D3-B52B-AD77-9F01-1AAEE80D7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B549-43AB-42F4-AABB-16C9FB725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177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A39903-A1B7-48C1-1042-BD9510304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9A3737-0E87-BA5D-4E36-47D70024B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FA6742-8187-6C21-A1EE-C79A50FC70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F5C75-57EF-459A-B864-451C927C0CCB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8EE057-87A9-4146-33DD-8DC90013EC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6247D1-379C-C526-8352-028B9044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EB549-43AB-42F4-AABB-16C9FB725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45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40A2E04-CE77-71A5-6AA9-01F4CDC468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6" t="10032" r="51786" b="9841"/>
          <a:stretch/>
        </p:blipFill>
        <p:spPr>
          <a:xfrm>
            <a:off x="2235732" y="542462"/>
            <a:ext cx="3781893" cy="56954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A85D00-85E6-2DFD-B11C-DFA79E499662}"/>
              </a:ext>
            </a:extLst>
          </p:cNvPr>
          <p:cNvSpPr txBox="1"/>
          <p:nvPr/>
        </p:nvSpPr>
        <p:spPr>
          <a:xfrm>
            <a:off x="2521717" y="1725017"/>
            <a:ext cx="28564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НАЛОГ НА ДОХОДЫ ФИЗИЧЕСКИХ ЛИЦ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5895F7-8ED6-EF00-C997-844C44B8F8B0}"/>
              </a:ext>
            </a:extLst>
          </p:cNvPr>
          <p:cNvSpPr txBox="1"/>
          <p:nvPr/>
        </p:nvSpPr>
        <p:spPr>
          <a:xfrm>
            <a:off x="3937579" y="1964015"/>
            <a:ext cx="2699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4A57"/>
                </a:solidFill>
              </a:rPr>
              <a:t>КАК </a:t>
            </a:r>
          </a:p>
          <a:p>
            <a:r>
              <a:rPr lang="ru-RU" sz="1000" b="1" dirty="0">
                <a:solidFill>
                  <a:srgbClr val="004A57"/>
                </a:solidFill>
              </a:rPr>
              <a:t>НАЛОГОПЛАТЕЛЬЩИК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9B7D5D-83A3-6A40-6056-15467FDB0029}"/>
              </a:ext>
            </a:extLst>
          </p:cNvPr>
          <p:cNvSpPr txBox="1"/>
          <p:nvPr/>
        </p:nvSpPr>
        <p:spPr>
          <a:xfrm>
            <a:off x="3949922" y="4375722"/>
            <a:ext cx="23992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004A57"/>
                </a:solidFill>
              </a:rPr>
              <a:t>КАК  ПОЛУЧАТЕЛЬ</a:t>
            </a:r>
          </a:p>
          <a:p>
            <a:r>
              <a:rPr lang="ru-RU" sz="900" b="1" dirty="0">
                <a:solidFill>
                  <a:srgbClr val="004A57"/>
                </a:solidFill>
              </a:rPr>
              <a:t>СОЦИАЛЬНЫХ </a:t>
            </a:r>
            <a:r>
              <a:rPr lang="ru-RU" sz="900" b="1" dirty="0" smtClean="0">
                <a:solidFill>
                  <a:srgbClr val="004A57"/>
                </a:solidFill>
              </a:rPr>
              <a:t>ГАРАНТИЙ,</a:t>
            </a:r>
          </a:p>
          <a:p>
            <a:r>
              <a:rPr lang="ru-RU" sz="900" b="1" dirty="0" smtClean="0">
                <a:solidFill>
                  <a:srgbClr val="004A57"/>
                </a:solidFill>
              </a:rPr>
              <a:t> МУНИЦИПАЛЬНЫХ УСЛУГ</a:t>
            </a:r>
            <a:endParaRPr lang="ru-RU" sz="900" b="1" dirty="0">
              <a:solidFill>
                <a:srgbClr val="004A57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D1F196-8677-5EC0-9539-CB149D3B278D}"/>
              </a:ext>
            </a:extLst>
          </p:cNvPr>
          <p:cNvSpPr txBox="1"/>
          <p:nvPr/>
        </p:nvSpPr>
        <p:spPr>
          <a:xfrm>
            <a:off x="3518258" y="3081383"/>
            <a:ext cx="1976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УЧАСТИЕ 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ГРАЖДАНИНА</a:t>
            </a:r>
            <a:endParaRPr lang="ru-RU" sz="1200" b="1" dirty="0">
              <a:solidFill>
                <a:schemeClr val="bg1"/>
              </a:solidFill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В БЮДЖЕТНОМ 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ПРОЦЕССЕ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EDE07F7-1417-3FC7-256A-6E0C3B2BBBF6}"/>
              </a:ext>
            </a:extLst>
          </p:cNvPr>
          <p:cNvSpPr/>
          <p:nvPr/>
        </p:nvSpPr>
        <p:spPr>
          <a:xfrm>
            <a:off x="6914616" y="802432"/>
            <a:ext cx="2351314" cy="5241073"/>
          </a:xfrm>
          <a:prstGeom prst="rect">
            <a:avLst/>
          </a:prstGeom>
          <a:solidFill>
            <a:srgbClr val="004A5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AE8ADD7-922D-4DA1-F77A-C3B8C5DBC533}"/>
              </a:ext>
            </a:extLst>
          </p:cNvPr>
          <p:cNvSpPr/>
          <p:nvPr/>
        </p:nvSpPr>
        <p:spPr>
          <a:xfrm>
            <a:off x="7126595" y="1045829"/>
            <a:ext cx="1976846" cy="1341120"/>
          </a:xfrm>
          <a:prstGeom prst="rect">
            <a:avLst/>
          </a:prstGeom>
          <a:solidFill>
            <a:srgbClr val="00D07B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4A57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80EF1E7-9D83-1AD8-18FF-5B5BCCA0DBC6}"/>
              </a:ext>
            </a:extLst>
          </p:cNvPr>
          <p:cNvSpPr/>
          <p:nvPr/>
        </p:nvSpPr>
        <p:spPr>
          <a:xfrm>
            <a:off x="7101850" y="4482463"/>
            <a:ext cx="1976846" cy="1341120"/>
          </a:xfrm>
          <a:prstGeom prst="rect">
            <a:avLst/>
          </a:prstGeom>
          <a:solidFill>
            <a:srgbClr val="00D07B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59804C4-732D-CE7E-5EAF-3017B86253FC}"/>
              </a:ext>
            </a:extLst>
          </p:cNvPr>
          <p:cNvSpPr/>
          <p:nvPr/>
        </p:nvSpPr>
        <p:spPr>
          <a:xfrm>
            <a:off x="7101850" y="2789720"/>
            <a:ext cx="1976846" cy="1341120"/>
          </a:xfrm>
          <a:prstGeom prst="rect">
            <a:avLst/>
          </a:prstGeom>
          <a:solidFill>
            <a:srgbClr val="00D07B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B8A4DDE-0ACA-781A-F412-D15D31C52E81}"/>
              </a:ext>
            </a:extLst>
          </p:cNvPr>
          <p:cNvSpPr/>
          <p:nvPr/>
        </p:nvSpPr>
        <p:spPr>
          <a:xfrm>
            <a:off x="6052460" y="802432"/>
            <a:ext cx="584776" cy="5241073"/>
          </a:xfrm>
          <a:prstGeom prst="rect">
            <a:avLst/>
          </a:prstGeom>
          <a:solidFill>
            <a:srgbClr val="004A57"/>
          </a:solidFill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3E9E41-76AE-BA46-2452-A46EDA89815A}"/>
              </a:ext>
            </a:extLst>
          </p:cNvPr>
          <p:cNvSpPr txBox="1"/>
          <p:nvPr/>
        </p:nvSpPr>
        <p:spPr>
          <a:xfrm rot="16200000">
            <a:off x="3954562" y="3136612"/>
            <a:ext cx="472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Возможности влияния гражданина на </a:t>
            </a:r>
            <a:r>
              <a:rPr lang="ru-RU" sz="1600" b="1" dirty="0" smtClean="0">
                <a:solidFill>
                  <a:schemeClr val="bg1"/>
                </a:solidFill>
              </a:rPr>
              <a:t>состав расходов </a:t>
            </a:r>
            <a:r>
              <a:rPr lang="ru-RU" sz="1600" b="1" dirty="0">
                <a:solidFill>
                  <a:schemeClr val="bg1"/>
                </a:solidFill>
              </a:rPr>
              <a:t>проекта бюджета города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1CF9AC-23E3-7125-91DB-5FC7B2DEFA4D}"/>
              </a:ext>
            </a:extLst>
          </p:cNvPr>
          <p:cNvSpPr txBox="1"/>
          <p:nvPr/>
        </p:nvSpPr>
        <p:spPr>
          <a:xfrm>
            <a:off x="7067015" y="1386040"/>
            <a:ext cx="1976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4A57"/>
                </a:solidFill>
              </a:rPr>
              <a:t>ОНЛАЙН </a:t>
            </a:r>
            <a:r>
              <a:rPr lang="ru-RU" sz="1400" b="1" dirty="0" smtClean="0">
                <a:solidFill>
                  <a:srgbClr val="004A57"/>
                </a:solidFill>
              </a:rPr>
              <a:t>-ГОЛОСОВАНИЯ</a:t>
            </a:r>
            <a:endParaRPr lang="ru-RU" sz="1400" b="1" dirty="0">
              <a:solidFill>
                <a:srgbClr val="004A57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35E6A6-B0F4-FE1F-7139-2563C867690D}"/>
              </a:ext>
            </a:extLst>
          </p:cNvPr>
          <p:cNvSpPr txBox="1"/>
          <p:nvPr/>
        </p:nvSpPr>
        <p:spPr>
          <a:xfrm>
            <a:off x="6759370" y="2758440"/>
            <a:ext cx="1976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4A57"/>
                </a:solidFill>
              </a:rPr>
              <a:t>ПУБЛИЧНЫЕ СЛУШАНИЯ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8D3692-A46B-2A00-6498-55353C79329E}"/>
              </a:ext>
            </a:extLst>
          </p:cNvPr>
          <p:cNvSpPr txBox="1"/>
          <p:nvPr/>
        </p:nvSpPr>
        <p:spPr>
          <a:xfrm>
            <a:off x="7133473" y="4541513"/>
            <a:ext cx="1976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4A57"/>
                </a:solidFill>
              </a:rPr>
              <a:t>ИНИЦИАТИВНЫЕ ПРОЕКТЫ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46A9A57-7A21-F48C-79DF-E774A6843206}"/>
              </a:ext>
            </a:extLst>
          </p:cNvPr>
          <p:cNvSpPr txBox="1"/>
          <p:nvPr/>
        </p:nvSpPr>
        <p:spPr>
          <a:xfrm>
            <a:off x="2481943" y="5508671"/>
            <a:ext cx="1053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</a:rPr>
              <a:t>ОБРАЗОВАНИЕ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CE2FF8F-FD4E-C1FD-3C46-7933511AD4A6}"/>
              </a:ext>
            </a:extLst>
          </p:cNvPr>
          <p:cNvSpPr txBox="1"/>
          <p:nvPr/>
        </p:nvSpPr>
        <p:spPr>
          <a:xfrm>
            <a:off x="3418404" y="5508671"/>
            <a:ext cx="98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КУЛЬТУРА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91E3F37-F951-F8F7-4075-332DDE073F72}"/>
              </a:ext>
            </a:extLst>
          </p:cNvPr>
          <p:cNvSpPr txBox="1"/>
          <p:nvPr/>
        </p:nvSpPr>
        <p:spPr>
          <a:xfrm>
            <a:off x="4303919" y="5643396"/>
            <a:ext cx="983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СОЦИАЛЬНЫЕ 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</a:rPr>
              <a:t>ЛЬГОТЫ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66A4A14-8F65-649B-9EEB-98F1737022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33" r="78572" b="18698"/>
          <a:stretch/>
        </p:blipFill>
        <p:spPr>
          <a:xfrm>
            <a:off x="8150176" y="3248113"/>
            <a:ext cx="893684" cy="82070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A88B4C-4BF0-0F1E-1A30-622107B2C3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29" t="26190" r="88411" b="54707"/>
          <a:stretch/>
        </p:blipFill>
        <p:spPr>
          <a:xfrm>
            <a:off x="8128255" y="4898000"/>
            <a:ext cx="921964" cy="87517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CE2FF8F-FD4E-C1FD-3C46-7933511AD4A6}"/>
              </a:ext>
            </a:extLst>
          </p:cNvPr>
          <p:cNvSpPr txBox="1"/>
          <p:nvPr/>
        </p:nvSpPr>
        <p:spPr>
          <a:xfrm>
            <a:off x="2909243" y="5720340"/>
            <a:ext cx="98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СПОРТ</a:t>
            </a:r>
            <a:endParaRPr lang="ru-RU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049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41</Words>
  <Application>Microsoft Office PowerPoint</Application>
  <PresentationFormat>Широкоэкранный</PresentationFormat>
  <Paragraphs>19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Asvistoll@yandex.ru</dc:creator>
  <cp:lastModifiedBy>Ватагина Анна Анатольевна</cp:lastModifiedBy>
  <cp:revision>17</cp:revision>
  <dcterms:created xsi:type="dcterms:W3CDTF">2022-10-17T11:07:13Z</dcterms:created>
  <dcterms:modified xsi:type="dcterms:W3CDTF">2022-12-21T13:00:23Z</dcterms:modified>
</cp:coreProperties>
</file>