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5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3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23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5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6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2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9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1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4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8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6175F2-C6F2-45EB-B7D8-393F38A575E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2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msurgut.ru/rubric/1236/Obrascheniya-grazhdan" TargetMode="External"/><Relationship Id="rId2" Type="http://schemas.openxmlformats.org/officeDocument/2006/relationships/hyperlink" Target="mailto:gorod@admsurgut.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Дача взятки - преступление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1523" y="1336432"/>
            <a:ext cx="4835770" cy="4919906"/>
          </a:xfrm>
        </p:spPr>
        <p:txBody>
          <a:bodyPr>
            <a:normAutofit lnSpcReduction="10000"/>
          </a:bodyPr>
          <a:lstStyle/>
          <a:p>
            <a:r>
              <a:rPr lang="ru-RU" sz="3100" dirty="0">
                <a:latin typeface="Bahnschrift Condensed" panose="020B0502040204020203" pitchFamily="34" charset="0"/>
              </a:rPr>
              <a:t>В России коррупция до сих пор не устранена, это опасное социальное явление, которое предусматривает уголовную ответственность</a:t>
            </a:r>
            <a:r>
              <a:rPr lang="ru-RU" sz="3100" dirty="0" smtClean="0"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ru-RU" sz="3100" dirty="0">
              <a:latin typeface="Bahnschrift Condensed" panose="020B0502040204020203" pitchFamily="34" charset="0"/>
            </a:endParaRPr>
          </a:p>
          <a:p>
            <a:r>
              <a:rPr lang="ru-RU" sz="3100" dirty="0">
                <a:latin typeface="Bahnschrift Condensed" panose="020B0502040204020203" pitchFamily="34" charset="0"/>
              </a:rPr>
              <a:t>За дачу взятки согласно ст. 291 УК РФ виновные лица должны быть наказаны по всей строгости закона.</a:t>
            </a:r>
          </a:p>
          <a:p>
            <a:endParaRPr lang="ru-RU" dirty="0"/>
          </a:p>
        </p:txBody>
      </p:sp>
      <p:pic>
        <p:nvPicPr>
          <p:cNvPr id="5" name="Объект 4" descr="Одна взятка – два преступника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60" y="1646462"/>
            <a:ext cx="4418256" cy="339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98938"/>
            <a:ext cx="3401064" cy="323557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738554"/>
            <a:ext cx="6698138" cy="56710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Ответственность за взятку несет не только тот человек, который получает незаконное денежное вознаграждение от другого лица, но и тот, кто дает </a:t>
            </a:r>
            <a:r>
              <a:rPr lang="ru-RU" sz="4000" dirty="0" smtClean="0">
                <a:latin typeface="Bahnschrift Condensed" panose="020B0502040204020203" pitchFamily="34" charset="0"/>
              </a:rPr>
              <a:t>взятку.</a:t>
            </a:r>
            <a:endParaRPr lang="ru-RU" sz="4000" dirty="0"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244362"/>
            <a:ext cx="3401063" cy="27805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Коррупции – НЕТ! - Новости, объявления - Противодействие коррупции -  Сельское поселение Шеркал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7" y="1916723"/>
            <a:ext cx="3758590" cy="3302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6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016" y="430823"/>
            <a:ext cx="3401064" cy="2373923"/>
          </a:xfrm>
        </p:spPr>
        <p:txBody>
          <a:bodyPr/>
          <a:lstStyle/>
          <a:p>
            <a:r>
              <a:rPr lang="ru-RU" sz="2600" b="1" dirty="0">
                <a:solidFill>
                  <a:srgbClr val="FFFF00"/>
                </a:solidFill>
              </a:rPr>
              <a:t>Что грозит человеку, который дал взятку должностному </a:t>
            </a:r>
            <a:r>
              <a:rPr lang="ru-RU" sz="2600" b="1" dirty="0" smtClean="0">
                <a:solidFill>
                  <a:srgbClr val="FFFF00"/>
                </a:solidFill>
              </a:rPr>
              <a:t>лицу?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146" y="430823"/>
            <a:ext cx="5565531" cy="55889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ahnschrift Condensed" panose="020B0502040204020203" pitchFamily="34" charset="0"/>
              </a:rPr>
              <a:t>За </a:t>
            </a:r>
            <a:r>
              <a:rPr lang="ru-RU" sz="2800" dirty="0">
                <a:latin typeface="Bahnschrift Condensed" panose="020B0502040204020203" pitchFamily="34" charset="0"/>
              </a:rPr>
              <a:t>дачу взятки должностному лицу прямым путем или через посредника предусмотрена ответственность в виде штрафа (до 500 тыс. руб.), зарплаты (за период до 1 года), размера 5–30 кратной суммы взятки, исправительных работ (до 2 лет), принудительных работ (до 3 лет) или лишение свободы сроком до 2 лет со штрафом или без него. При этом суд также </a:t>
            </a:r>
            <a:r>
              <a:rPr lang="ru-RU" sz="2800" dirty="0" smtClean="0">
                <a:latin typeface="Bahnschrift Condensed" panose="020B0502040204020203" pitchFamily="34" charset="0"/>
              </a:rPr>
              <a:t>может лишить права виновного занимать им определенную должность;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5078" y="2804746"/>
            <a:ext cx="3500940" cy="32201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6" y="3157512"/>
            <a:ext cx="4470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314325"/>
            <a:ext cx="9048749" cy="676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891" y="389791"/>
            <a:ext cx="5836492" cy="6084277"/>
          </a:xfrm>
        </p:spPr>
        <p:txBody>
          <a:bodyPr/>
          <a:lstStyle/>
          <a:p>
            <a:r>
              <a:rPr lang="ru-RU" sz="3200" dirty="0" smtClean="0">
                <a:latin typeface="Bahnschrift Condensed" panose="020B0502040204020203" pitchFamily="34" charset="0"/>
              </a:rPr>
              <a:t>За дачу денег в значительном размере виновному может грозить наказание в виде штрафа (до 1 млн. руб.), размера зарплаты за период до 24 месяцев, исправительные работы (от 1 до 2 лет), лишения свободы (до 5 лет) со штрафом или без него, с лишением права занимать некие должности;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83583" y="7097247"/>
            <a:ext cx="1390847" cy="1521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В Москве арестован чиновник Минобороны по делу о крупной взят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01" y="1887071"/>
            <a:ext cx="4583180" cy="30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8154" y="165847"/>
            <a:ext cx="6106458" cy="425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082" y="0"/>
            <a:ext cx="9574305" cy="4222376"/>
          </a:xfrm>
        </p:spPr>
        <p:txBody>
          <a:bodyPr/>
          <a:lstStyle/>
          <a:p>
            <a:pPr algn="ctr"/>
            <a:r>
              <a:rPr lang="ru-RU" sz="3200" dirty="0" smtClean="0">
                <a:latin typeface="Bahnschrift Condensed" panose="020B0502040204020203" pitchFamily="34" charset="0"/>
              </a:rPr>
              <a:t>За дачу взятки в особо крупном размере наказание ужесточается: штраф от 2 млн. до 4 млн. рублей, лишение свободы от 8 до 15 лет. При этом суд может запретить осужденному заниматься определенной деятельностью.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615123" y="9239569"/>
            <a:ext cx="1241759" cy="12120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За получение взятки в Радужном пойдёт под суд главное лицо городского  общепита | Информационно-аналитический интернет портал ugra-news.ru -  Новости Юг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11" y="3794908"/>
            <a:ext cx="4082594" cy="21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осковский городской суд вынес приговор в отношении Евгения Кузина и Игоря  Фролова, обвиняемых в получение взяток в особо крупном размере | Новости |  Московский городской суд | Официальный портал судов общей юрисдикции города  Моск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07" y="3315000"/>
            <a:ext cx="4354480" cy="23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69" y="427891"/>
            <a:ext cx="9724292" cy="126902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Можно ли </a:t>
            </a:r>
            <a:r>
              <a:rPr lang="ru-RU" sz="4000" b="1" dirty="0">
                <a:solidFill>
                  <a:srgbClr val="FFFF00"/>
                </a:solidFill>
              </a:rPr>
              <a:t>избежать уголовного </a:t>
            </a:r>
            <a:r>
              <a:rPr lang="ru-RU" sz="4000" b="1" dirty="0" smtClean="0">
                <a:solidFill>
                  <a:srgbClr val="FFFF00"/>
                </a:solidFill>
              </a:rPr>
              <a:t>наказания за дачу взятки?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925" y="2109371"/>
            <a:ext cx="6400800" cy="4205703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latin typeface="Bahnschrift Condensed" panose="020B0502040204020203" pitchFamily="34" charset="0"/>
              </a:rPr>
              <a:t>Лицо, давшее взятку, освобождается от уголовной ответственности, если оно активно способствовало раскрытию и (или) расследованию преступления и либо в отношении его имело место вымогательство взятки со стороны должностного лица, либо лицо после совершения преступления добровольно сообщило в орган, имеющий право возбудить уголовное дело, о даче взятки.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099551" y="7462423"/>
            <a:ext cx="1395570" cy="1389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Сообщить о преступлении можно, позвонив на «телефон доверия» | официальный  сайт «Тверские ведомост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2109371"/>
            <a:ext cx="4025900" cy="33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352426"/>
            <a:ext cx="10315574" cy="154305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FF00"/>
                </a:solidFill>
              </a:rPr>
              <a:t>Сообщить обо всех случаях склонения к совершению коррупционных правонарушений, предложении или вымогательстве взятки возможно: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91" y="1895476"/>
            <a:ext cx="6426309" cy="4572000"/>
          </a:xfrm>
        </p:spPr>
        <p:txBody>
          <a:bodyPr/>
          <a:lstStyle/>
          <a:p>
            <a:pPr lvl="0"/>
            <a:r>
              <a:rPr lang="ru-RU" sz="2800" dirty="0">
                <a:latin typeface="Bahnschrift Condensed" panose="020B0502040204020203" pitchFamily="34" charset="0"/>
              </a:rPr>
              <a:t>на адрес электронной почты Администрации города Сургута: </a:t>
            </a:r>
            <a:r>
              <a:rPr lang="ru-RU" sz="2800" u="sng" dirty="0">
                <a:latin typeface="Bahnschrift Condensed" panose="020B0502040204020203" pitchFamily="34" charset="0"/>
                <a:hlinkClick r:id="rId2"/>
              </a:rPr>
              <a:t>gorod@admsurgut.ru</a:t>
            </a:r>
            <a:r>
              <a:rPr lang="ru-RU" sz="2800" dirty="0">
                <a:latin typeface="Bahnschrift Condensed" panose="020B0502040204020203" pitchFamily="34" charset="0"/>
              </a:rPr>
              <a:t>;</a:t>
            </a:r>
          </a:p>
          <a:p>
            <a:pPr lvl="0"/>
            <a:r>
              <a:rPr lang="ru-RU" sz="2800" dirty="0">
                <a:latin typeface="Bahnschrift Condensed" panose="020B0502040204020203" pitchFamily="34" charset="0"/>
              </a:rPr>
              <a:t>по телефону доверия 8-800-101-86-00, </a:t>
            </a:r>
            <a:r>
              <a:rPr lang="ru-RU" sz="2800" dirty="0" smtClean="0">
                <a:latin typeface="Bahnschrift Condensed" panose="020B0502040204020203" pitchFamily="34" charset="0"/>
              </a:rPr>
              <a:t>8 </a:t>
            </a:r>
            <a:r>
              <a:rPr lang="ru-RU" sz="2800" dirty="0">
                <a:latin typeface="Bahnschrift Condensed" panose="020B0502040204020203" pitchFamily="34" charset="0"/>
              </a:rPr>
              <a:t>(3462) 76-13-14 – дежурная часть УМВД России </a:t>
            </a:r>
            <a:r>
              <a:rPr lang="ru-RU" sz="2800" dirty="0" smtClean="0">
                <a:latin typeface="Bahnschrift Condensed" panose="020B0502040204020203" pitchFamily="34" charset="0"/>
              </a:rPr>
              <a:t>по </a:t>
            </a:r>
            <a:r>
              <a:rPr lang="ru-RU" sz="2800" dirty="0">
                <a:latin typeface="Bahnschrift Condensed" panose="020B0502040204020203" pitchFamily="34" charset="0"/>
              </a:rPr>
              <a:t>г. </a:t>
            </a:r>
            <a:r>
              <a:rPr lang="ru-RU" sz="2800" dirty="0" smtClean="0">
                <a:latin typeface="Bahnschrift Condensed" panose="020B0502040204020203" pitchFamily="34" charset="0"/>
              </a:rPr>
              <a:t>Сургуту;</a:t>
            </a:r>
            <a:endParaRPr lang="ru-RU" sz="2800" dirty="0">
              <a:latin typeface="Bahnschrift Condensed" panose="020B0502040204020203" pitchFamily="34" charset="0"/>
            </a:endParaRPr>
          </a:p>
          <a:p>
            <a:pPr lvl="0"/>
            <a:r>
              <a:rPr lang="ru-RU" sz="2800" u="sng" dirty="0">
                <a:latin typeface="Bahnschrift Condensed" panose="020B0502040204020203" pitchFamily="34" charset="0"/>
                <a:hlinkClick r:id="rId3"/>
              </a:rPr>
              <a:t>через раздел «Обращения граждан» на официальном портале Администрации города</a:t>
            </a:r>
            <a:r>
              <a:rPr lang="ru-RU" sz="2800" u="sng" dirty="0"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47254" y="5491480"/>
            <a:ext cx="3401063" cy="2895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Жителя Вахшского района осудят за ложный донос в правоохранительные органы  | Происшествия | ИП «TJinform.com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4" y="1778000"/>
            <a:ext cx="2924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ак сообщить о правонарушении, преступлении или происшеств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к и куда эффективно сообщить о преступлении?. Политика и общест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56" y="4250903"/>
            <a:ext cx="3730812" cy="20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376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Condensed</vt:lpstr>
      <vt:lpstr>Century Gothic</vt:lpstr>
      <vt:lpstr>Wingdings 3</vt:lpstr>
      <vt:lpstr>Ион</vt:lpstr>
      <vt:lpstr>Дача взятки - преступление</vt:lpstr>
      <vt:lpstr> </vt:lpstr>
      <vt:lpstr>Что грозит человеку, который дал взятку должностному лицу? </vt:lpstr>
      <vt:lpstr>Презентация PowerPoint</vt:lpstr>
      <vt:lpstr>Презентация PowerPoint</vt:lpstr>
      <vt:lpstr>Можно ли избежать уголовного наказания за дачу взятки?</vt:lpstr>
      <vt:lpstr>Сообщить обо всех случаях склонения к совершению коррупционных правонарушений, предложении или вымогательстве взятки возможно: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Дача взятки - преступление</dc:title>
  <dc:creator>Исаева Ирина Сергеевна</dc:creator>
  <cp:lastModifiedBy>Исаева Ирина Сергеевна</cp:lastModifiedBy>
  <cp:revision>12</cp:revision>
  <dcterms:created xsi:type="dcterms:W3CDTF">2023-08-01T06:11:10Z</dcterms:created>
  <dcterms:modified xsi:type="dcterms:W3CDTF">2023-08-18T07:49:49Z</dcterms:modified>
</cp:coreProperties>
</file>