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200" r:id="rId1"/>
  </p:sldMasterIdLst>
  <p:notesMasterIdLst>
    <p:notesMasterId r:id="rId33"/>
  </p:notesMasterIdLst>
  <p:sldIdLst>
    <p:sldId id="291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4" r:id="rId15"/>
    <p:sldId id="275" r:id="rId16"/>
    <p:sldId id="273" r:id="rId17"/>
    <p:sldId id="271" r:id="rId18"/>
    <p:sldId id="276" r:id="rId19"/>
    <p:sldId id="277" r:id="rId20"/>
    <p:sldId id="278" r:id="rId21"/>
    <p:sldId id="279" r:id="rId22"/>
    <p:sldId id="280" r:id="rId23"/>
    <p:sldId id="283" r:id="rId24"/>
    <p:sldId id="284" r:id="rId25"/>
    <p:sldId id="286" r:id="rId26"/>
    <p:sldId id="287" r:id="rId27"/>
    <p:sldId id="285" r:id="rId28"/>
    <p:sldId id="281" r:id="rId29"/>
    <p:sldId id="282" r:id="rId30"/>
    <p:sldId id="288" r:id="rId31"/>
    <p:sldId id="28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B20D6-0ADC-46C7-9DBE-BF80C41DBFAB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D1D4-3A73-4FDB-96BD-F0D17B264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958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D4-3A73-4FDB-96BD-F0D17B26467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347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D4-3A73-4FDB-96BD-F0D17B26467C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575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D4-3A73-4FDB-96BD-F0D17B26467C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0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a689ec1ebbfcb76c9287fa0f8e81c89e451bf50a/#dst100147" TargetMode="External"/><Relationship Id="rId2" Type="http://schemas.openxmlformats.org/officeDocument/2006/relationships/hyperlink" Target="http://www.consultant.ru/document/cons_doc_LAW_189988/92d969e26a4326c5d02fa79b8f9cf4994ee5633b/#dst1000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93980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2660/ab8e74881926f45b73018b48ad48813fdcf119aa/#dst100056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90890/#dst100026" TargetMode="External"/><Relationship Id="rId2" Type="http://schemas.openxmlformats.org/officeDocument/2006/relationships/hyperlink" Target="http://www.consultant.ru/document/cons_doc_LAW_182660/ab8e74881926f45b73018b48ad48813fdcf119aa/#dst1000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190890/#dst10001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ab8e74881926f45b73018b48ad48813fdcf119aa/#dst100056" TargetMode="External"/><Relationship Id="rId2" Type="http://schemas.openxmlformats.org/officeDocument/2006/relationships/hyperlink" Target="http://www.consultant.ru/document/cons_doc_LAW_182660/6f4bec8397c0ff392c0d08e44e0ec13fcea5af1d/#dst10032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2660/6f4bec8397c0ff392c0d08e44e0ec13fcea5af1d/#dst10033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2660/6f4bec8397c0ff392c0d08e44e0ec13fcea5af1d/#dst10034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edbc4608b16e69a73d6f168b6c3900fce2e46932/#dst100114" TargetMode="External"/><Relationship Id="rId2" Type="http://schemas.openxmlformats.org/officeDocument/2006/relationships/hyperlink" Target="http://www.consultant.ru/document/cons_doc_LAW_182660/edbc4608b16e69a73d6f168b6c3900fce2e46932/#dst100103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2660/6f4bec8397c0ff392c0d08e44e0ec13fcea5af1d/#dst100347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2660/b698d027b6795e9014151ee42d919aa61f3bd13f/#dst10044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2660/34bf64d38f9625bd4e5f6d7e862fb7783fbc56d3/#dst100484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6f4bec8397c0ff392c0d08e44e0ec13fcea5af1d/#dst100332" TargetMode="External"/><Relationship Id="rId2" Type="http://schemas.openxmlformats.org/officeDocument/2006/relationships/hyperlink" Target="http://www.consultant.ru/document/cons_doc_LAW_182660/6f4bec8397c0ff392c0d08e44e0ec13fcea5af1d/#dst1003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182660/6f4bec8397c0ff392c0d08e44e0ec13fcea5af1d/#dst100371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ultant.ru/document/cons_doc_LAW_182660/4605b778bf09e6f1c0bc3872484529b090e778c1/#dst100539" TargetMode="External"/><Relationship Id="rId3" Type="http://schemas.openxmlformats.org/officeDocument/2006/relationships/hyperlink" Target="http://www.consultant.ru/document/cons_doc_LAW_33773/79da6e3bbbc8eb967db0714e8378269bfea9f83c/#dst1523" TargetMode="External"/><Relationship Id="rId7" Type="http://schemas.openxmlformats.org/officeDocument/2006/relationships/hyperlink" Target="http://www.consultant.ru/document/cons_doc_LAW_182660/4605b778bf09e6f1c0bc3872484529b090e778c1/#dst10053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ultant.ru/document/cons_doc_LAW_343/09d008d95a08d97f30c77c47d4a6a56b2ccffb31/#dst210" TargetMode="External"/><Relationship Id="rId5" Type="http://schemas.openxmlformats.org/officeDocument/2006/relationships/hyperlink" Target="http://www.consultant.ru/document/cons_doc_LAW_60683/4ea4f205bacbcf58c4634f41bcf794a76eec8847/#dst100114" TargetMode="External"/><Relationship Id="rId4" Type="http://schemas.openxmlformats.org/officeDocument/2006/relationships/hyperlink" Target="http://www.consultant.ru/document/cons_doc_LAW_64299/5927939564427d81423dc6be0f6c237eaf6eb2df/#dst188" TargetMode="External"/><Relationship Id="rId9" Type="http://schemas.openxmlformats.org/officeDocument/2006/relationships/hyperlink" Target="http://www.consultant.ru/document/cons_doc_LAW_182660/4605b778bf09e6f1c0bc3872484529b090e778c1/#dst10054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90895/80b7a5913669a311b24b6876e8bf850806ea12e8/#dst1000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edbc4608b16e69a73d6f168b6c3900fce2e46932/#dst10011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edbc4608b16e69a73d6f168b6c3900fce2e46932/#dst100118" TargetMode="External"/><Relationship Id="rId2" Type="http://schemas.openxmlformats.org/officeDocument/2006/relationships/hyperlink" Target="http://www.consultant.ru/document/cons_doc_LAW_182660/edbc4608b16e69a73d6f168b6c3900fce2e46932/#dst100103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edbc4608b16e69a73d6f168b6c3900fce2e46932/#dst100114" TargetMode="External"/><Relationship Id="rId2" Type="http://schemas.openxmlformats.org/officeDocument/2006/relationships/hyperlink" Target="http://www.consultant.ru/document/cons_doc_LAW_182660/edbc4608b16e69a73d6f168b6c3900fce2e46932/#dst10010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ltant.ru/document/cons_doc_LAW_182660/a689ec1ebbfcb76c9287fa0f8e81c89e451bf50a/#dst100135" TargetMode="External"/><Relationship Id="rId4" Type="http://schemas.openxmlformats.org/officeDocument/2006/relationships/hyperlink" Target="http://www.consultant.ru/document/cons_doc_LAW_182660/edbc4608b16e69a73d6f168b6c3900fce2e46932/#dst10013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82660/a689ec1ebbfcb76c9287fa0f8e81c89e451bf50a/#dst100135" TargetMode="External"/><Relationship Id="rId2" Type="http://schemas.openxmlformats.org/officeDocument/2006/relationships/hyperlink" Target="http://www.consultant.ru/document/cons_doc_LAW_191830/92d969e26a4326c5d02fa79b8f9cf4994ee5633b/#dst1000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182660/a689ec1ebbfcb76c9287fa0f8e81c89e451bf50a/#dst10013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481764" cy="563517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МЕХАНИЗМ РЕАЛИЗАЦИИ</a:t>
            </a:r>
            <a:br>
              <a:rPr lang="ru-RU" sz="4800" dirty="0" smtClean="0"/>
            </a:br>
            <a:r>
              <a:rPr lang="ru-RU" sz="4800" dirty="0" smtClean="0"/>
              <a:t> СОГЛАШЕНИЙ МУНИЦИПАЛЬНО-ЧАСТНОГО ПАРТНЕРСТВА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1298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579296" cy="13730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Рассмотрение предложения о реализации проекта ГЧП, МЧП уполномоченным органом </a:t>
            </a:r>
            <a:r>
              <a:rPr lang="ru-RU" sz="3600" dirty="0" smtClean="0"/>
              <a:t> (статья 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5500" dirty="0"/>
              <a:t>При рассмотрении предложения о реализации проекта на предмет оценки эффективности проекта и определения его сравнительного преимущества уполномоченный орган вправе запрашивать у </a:t>
            </a:r>
            <a:r>
              <a:rPr lang="ru-RU" sz="5500" dirty="0" smtClean="0"/>
              <a:t>ПП и ЧП  </a:t>
            </a:r>
            <a:r>
              <a:rPr lang="ru-RU" sz="5500" dirty="0"/>
              <a:t>дополнительные материалы и документы, проводить переговоры с обязательным </a:t>
            </a:r>
            <a:r>
              <a:rPr lang="ru-RU" sz="5500" dirty="0" smtClean="0"/>
              <a:t>участием ПП и ЧП, </a:t>
            </a:r>
            <a:r>
              <a:rPr lang="ru-RU" sz="5500" dirty="0"/>
              <a:t>в том числе в форме совместных совещаний, в </a:t>
            </a:r>
            <a:r>
              <a:rPr lang="ru-RU" sz="5500" dirty="0">
                <a:hlinkClick r:id="rId2"/>
              </a:rPr>
              <a:t>порядке</a:t>
            </a:r>
            <a:r>
              <a:rPr lang="ru-RU" sz="5500" dirty="0"/>
              <a:t>, установленном Правительством Российской Федерации. </a:t>
            </a:r>
            <a:endParaRPr lang="ru-RU" sz="5500" dirty="0" smtClean="0"/>
          </a:p>
          <a:p>
            <a:endParaRPr lang="ru-RU" sz="5500" dirty="0" smtClean="0"/>
          </a:p>
          <a:p>
            <a:r>
              <a:rPr lang="ru-RU" sz="5500" dirty="0" smtClean="0"/>
              <a:t>По </a:t>
            </a:r>
            <a:r>
              <a:rPr lang="ru-RU" sz="5500" dirty="0"/>
              <a:t>результатам изучения направленных в уполномоченный орган материалов и документов, а также проведенных переговоров содержание предложения о реализации проекта может быть изменено до дня утверждения заключения, предусмотренного </a:t>
            </a:r>
            <a:r>
              <a:rPr lang="ru-RU" sz="5500" dirty="0">
                <a:hlinkClick r:id="rId3"/>
              </a:rPr>
              <a:t>частью 10</a:t>
            </a:r>
            <a:r>
              <a:rPr lang="ru-RU" sz="5500" dirty="0"/>
              <a:t> </a:t>
            </a:r>
            <a:r>
              <a:rPr lang="ru-RU" sz="5500" dirty="0" smtClean="0"/>
              <a:t>  статьи 9 224-ФЗ, </a:t>
            </a:r>
            <a:r>
              <a:rPr lang="ru-RU" sz="5500" dirty="0"/>
              <a:t>при наличии согласия уполномоченного органа, </a:t>
            </a:r>
            <a:r>
              <a:rPr lang="ru-RU" sz="5500" dirty="0" smtClean="0"/>
              <a:t>ПП, а также ЧП проекта </a:t>
            </a:r>
            <a:r>
              <a:rPr lang="ru-RU" sz="5500" dirty="0"/>
              <a:t>в случае, если предложение о реализации проекта было подготовлено </a:t>
            </a:r>
            <a:r>
              <a:rPr lang="ru-RU" sz="5500" dirty="0" smtClean="0"/>
              <a:t>ЧП.</a:t>
            </a:r>
          </a:p>
          <a:p>
            <a:endParaRPr lang="ru-RU" sz="5500" dirty="0"/>
          </a:p>
          <a:p>
            <a:r>
              <a:rPr lang="ru-RU" sz="5500" dirty="0" smtClean="0"/>
              <a:t>Итоги </a:t>
            </a:r>
            <a:r>
              <a:rPr lang="ru-RU" sz="5500" dirty="0"/>
              <a:t>состоявшихся переговоров, включая принятые решения об изменении предложения о реализации проекта, оформляются протоколом, </a:t>
            </a:r>
            <a:r>
              <a:rPr lang="ru-RU" sz="5500" dirty="0" smtClean="0"/>
              <a:t>который </a:t>
            </a:r>
            <a:r>
              <a:rPr lang="ru-RU" sz="5500" dirty="0"/>
              <a:t>должен быть подписан уполномоченным органом</a:t>
            </a:r>
            <a:r>
              <a:rPr lang="ru-RU" sz="5500" dirty="0" smtClean="0"/>
              <a:t>, ПП и ЧП  </a:t>
            </a:r>
            <a:r>
              <a:rPr lang="ru-RU" sz="5500" dirty="0"/>
              <a:t>и составлен в трех экземплярах. </a:t>
            </a:r>
            <a:r>
              <a:rPr lang="ru-RU" sz="5500" dirty="0" err="1"/>
              <a:t>Невключение</a:t>
            </a:r>
            <a:r>
              <a:rPr lang="ru-RU" sz="5500" dirty="0"/>
              <a:t> в протокол переговоров решений об изменении предложения о реализации проекта не допускается</a:t>
            </a:r>
            <a:r>
              <a:rPr lang="ru-RU" sz="5500" dirty="0" smtClean="0"/>
              <a:t>.</a:t>
            </a:r>
          </a:p>
          <a:p>
            <a:endParaRPr lang="ru-RU" sz="5500" dirty="0"/>
          </a:p>
          <a:p>
            <a:r>
              <a:rPr lang="ru-RU" sz="5500" dirty="0" smtClean="0"/>
              <a:t> </a:t>
            </a:r>
            <a:r>
              <a:rPr lang="ru-RU" sz="5500" dirty="0"/>
              <a:t>По итогам рассмотрения предложения о реализации проекта уполномоченный орган утверждает заключение об эффективности проекта и его сравнительном преимуществе (далее - </a:t>
            </a:r>
            <a:r>
              <a:rPr lang="ru-RU" sz="5500" b="1" dirty="0"/>
              <a:t>положительное </a:t>
            </a:r>
            <a:r>
              <a:rPr lang="ru-RU" sz="5500" b="1" dirty="0" smtClean="0"/>
              <a:t>заключение УО</a:t>
            </a:r>
            <a:r>
              <a:rPr lang="ru-RU" sz="5500" dirty="0" smtClean="0"/>
              <a:t>) </a:t>
            </a:r>
            <a:r>
              <a:rPr lang="ru-RU" sz="5500" dirty="0"/>
              <a:t>либо заключение о неэффективности проекта и (или) об отсутствии его сравнительного преимущества (далее - </a:t>
            </a:r>
            <a:r>
              <a:rPr lang="ru-RU" sz="5500" b="1" dirty="0"/>
              <a:t>отрицательное </a:t>
            </a:r>
            <a:r>
              <a:rPr lang="ru-RU" sz="5500" b="1" dirty="0" smtClean="0"/>
              <a:t>заключение УО</a:t>
            </a:r>
            <a:r>
              <a:rPr lang="ru-RU" sz="5500" dirty="0" smtClean="0"/>
              <a:t>) </a:t>
            </a:r>
            <a:r>
              <a:rPr lang="ru-RU" sz="5500" dirty="0"/>
              <a:t>и направляет соответствующее заключение, а также оригинал протокола переговоров (в случае, если переговоры были проведены) </a:t>
            </a:r>
            <a:r>
              <a:rPr lang="ru-RU" sz="5500" dirty="0" smtClean="0"/>
              <a:t>ПП и ЧП </a:t>
            </a:r>
            <a:r>
              <a:rPr lang="ru-RU" sz="5500" dirty="0"/>
              <a:t>и </a:t>
            </a:r>
            <a:r>
              <a:rPr lang="ru-RU" sz="5500" b="1" dirty="0"/>
              <a:t>в течение пяти дней </a:t>
            </a:r>
            <a:r>
              <a:rPr lang="ru-RU" sz="5500" dirty="0"/>
              <a:t>со дня утверждения соответствующего заключения размещает решение, предложение о реализации проекта и протокол переговоров на официальном сайте уполномоченного органа в информационно-телекоммуникационной сети "Интернет", за исключением сведений, составляющих государственную, коммерческую или иную охраняемую </a:t>
            </a:r>
            <a:r>
              <a:rPr lang="ru-RU" sz="5500" dirty="0">
                <a:hlinkClick r:id="rId4"/>
              </a:rPr>
              <a:t>законом</a:t>
            </a:r>
            <a:r>
              <a:rPr lang="ru-RU" sz="5500" dirty="0"/>
              <a:t> тайну</a:t>
            </a:r>
            <a:r>
              <a:rPr lang="ru-RU" sz="5500" dirty="0" smtClean="0"/>
              <a:t>.</a:t>
            </a:r>
          </a:p>
          <a:p>
            <a:endParaRPr lang="ru-RU" sz="5500" dirty="0"/>
          </a:p>
          <a:p>
            <a:pPr algn="ctr"/>
            <a:r>
              <a:rPr lang="ru-RU" sz="7200" b="1" dirty="0" smtClean="0"/>
              <a:t> (ч.8-10   ст.9 224-ФЗ)</a:t>
            </a:r>
          </a:p>
          <a:p>
            <a:pPr algn="ct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4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Рассмотрение предложения о реализации проекта ГЧП, МЧП уполномоченным органом </a:t>
            </a:r>
            <a:r>
              <a:rPr lang="ru-RU" sz="3600" dirty="0" smtClean="0"/>
              <a:t> (статья 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000" dirty="0"/>
              <a:t> </a:t>
            </a:r>
            <a:endParaRPr lang="ru-RU" sz="4000" dirty="0" smtClean="0"/>
          </a:p>
          <a:p>
            <a:r>
              <a:rPr lang="ru-RU" sz="4000" dirty="0" smtClean="0"/>
              <a:t>Утверждение </a:t>
            </a:r>
            <a:r>
              <a:rPr lang="ru-RU" sz="4000" dirty="0"/>
              <a:t>уполномоченным органом отрицательного заключения является отказом от реализации проекта </a:t>
            </a:r>
            <a:r>
              <a:rPr lang="ru-RU" sz="4000" dirty="0" smtClean="0"/>
              <a:t>ГЧП,  проекта МЧП.</a:t>
            </a:r>
            <a:endParaRPr lang="ru-RU" sz="4000" dirty="0"/>
          </a:p>
          <a:p>
            <a:endParaRPr lang="ru-RU" sz="4000" dirty="0"/>
          </a:p>
          <a:p>
            <a:r>
              <a:rPr lang="ru-RU" sz="4000" dirty="0" smtClean="0"/>
              <a:t>В </a:t>
            </a:r>
            <a:r>
              <a:rPr lang="ru-RU" sz="4000" dirty="0"/>
              <a:t>случае получения положительного заключения уполномоченного органа </a:t>
            </a:r>
            <a:r>
              <a:rPr lang="ru-RU" sz="4000" dirty="0" smtClean="0"/>
              <a:t>ПП </a:t>
            </a:r>
            <a:r>
              <a:rPr lang="ru-RU" sz="4000" b="1" dirty="0" smtClean="0"/>
              <a:t>в </a:t>
            </a:r>
            <a:r>
              <a:rPr lang="ru-RU" sz="4000" b="1" dirty="0"/>
              <a:t>течение пяти дней </a:t>
            </a:r>
            <a:r>
              <a:rPr lang="ru-RU" sz="4000" dirty="0"/>
              <a:t>направляет данное заключение в орган государственной власти, главе муниципального образования, уполномоченным в соответствии с </a:t>
            </a:r>
            <a:r>
              <a:rPr lang="ru-RU" sz="4000" dirty="0" smtClean="0"/>
              <a:t>224-ФЗ </a:t>
            </a:r>
            <a:r>
              <a:rPr lang="ru-RU" sz="4000" dirty="0"/>
              <a:t>на принятие решения о реализации проекта</a:t>
            </a:r>
            <a:r>
              <a:rPr lang="ru-RU" sz="4000" dirty="0" smtClean="0"/>
              <a:t>.</a:t>
            </a:r>
          </a:p>
          <a:p>
            <a:pPr algn="ctr"/>
            <a:r>
              <a:rPr lang="ru-RU" sz="4000" dirty="0" smtClean="0"/>
              <a:t> </a:t>
            </a:r>
            <a:r>
              <a:rPr lang="ru-RU" sz="2900" b="1" dirty="0" smtClean="0"/>
              <a:t>(ч.11,13   ст.9 224-ФЗ)</a:t>
            </a:r>
          </a:p>
          <a:p>
            <a:pPr algn="ctr"/>
            <a:endParaRPr lang="ru-RU" sz="4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10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Принятие </a:t>
            </a:r>
            <a:r>
              <a:rPr lang="ru-RU" sz="3200" b="1" dirty="0"/>
              <a:t>решения о </a:t>
            </a:r>
            <a:r>
              <a:rPr lang="ru-RU" sz="3200" b="1" dirty="0" smtClean="0"/>
              <a:t>реализации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b="1" dirty="0"/>
              <a:t>проекта </a:t>
            </a:r>
            <a:r>
              <a:rPr lang="ru-RU" sz="3200" b="1" dirty="0" smtClean="0"/>
              <a:t>ГЧП, </a:t>
            </a:r>
            <a:r>
              <a:rPr lang="ru-RU" sz="3200" b="1" dirty="0"/>
              <a:t>проекта </a:t>
            </a:r>
            <a:r>
              <a:rPr lang="ru-RU" sz="3200" b="1" dirty="0" smtClean="0"/>
              <a:t>МЧП (Статья 10)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Решение о реализации проекта принимается </a:t>
            </a:r>
            <a:r>
              <a:rPr lang="ru-RU" dirty="0" smtClean="0"/>
              <a:t> </a:t>
            </a:r>
            <a:r>
              <a:rPr lang="ru-RU" dirty="0"/>
              <a:t>при наличии положительного заключения уполномоченного органа в срок, не </a:t>
            </a:r>
            <a:r>
              <a:rPr lang="ru-RU" b="1" dirty="0"/>
              <a:t>превышающий шестидесяти дней </a:t>
            </a:r>
            <a:r>
              <a:rPr lang="ru-RU" dirty="0"/>
              <a:t>со дня получения положительного </a:t>
            </a:r>
            <a:r>
              <a:rPr lang="ru-RU" dirty="0" smtClean="0"/>
              <a:t>заключения:</a:t>
            </a:r>
            <a:endParaRPr lang="ru-RU" dirty="0"/>
          </a:p>
          <a:p>
            <a:r>
              <a:rPr lang="ru-RU" dirty="0" smtClean="0"/>
              <a:t>1</a:t>
            </a:r>
            <a:r>
              <a:rPr lang="ru-RU" dirty="0"/>
              <a:t>) Правительством Российской Федерации, если публичным партнером является Российская Федерация либо планируется проведение совместного конкурса с участием Российской Федерации;</a:t>
            </a:r>
          </a:p>
          <a:p>
            <a:r>
              <a:rPr lang="ru-RU" dirty="0"/>
              <a:t>2) высшим исполнительным органом государственной власти субъекта Российской Федерации, если публичным партнером является субъект Российской Федерации либо планируется проведение совместного конкурса с участием субъекта Российской Федерации (за исключением случаев проведения совместного конкурса с участием Российской Федерации);</a:t>
            </a:r>
          </a:p>
          <a:p>
            <a:r>
              <a:rPr lang="ru-RU" dirty="0"/>
              <a:t>3) главой муниципального образования, если публичным партнером является муниципальное образование либо планируется проведение совместного конкурса с участием муниципального образования (за исключением случаев проведения совместного конкурса с участием Российской Федерации, субъекта Российской Федерации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pPr algn="ctr"/>
            <a:r>
              <a:rPr lang="ru-RU" dirty="0" smtClean="0"/>
              <a:t> </a:t>
            </a:r>
            <a:r>
              <a:rPr lang="ru-RU" b="1" dirty="0" smtClean="0"/>
              <a:t>(ч.1,2   ст.10 224-ФЗ)</a:t>
            </a:r>
          </a:p>
          <a:p>
            <a:pPr algn="ct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6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Принятие решения о реализации</a:t>
            </a:r>
            <a:br>
              <a:rPr lang="ru-RU" sz="3200" b="1" dirty="0" smtClean="0"/>
            </a:br>
            <a:r>
              <a:rPr lang="ru-RU" sz="3200" b="1" dirty="0" smtClean="0"/>
              <a:t> проекта ГЧП, проекта МЧП (Статья 10)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4040188" cy="639762"/>
          </a:xfrm>
        </p:spPr>
        <p:txBody>
          <a:bodyPr>
            <a:normAutofit/>
          </a:bodyPr>
          <a:lstStyle/>
          <a:p>
            <a:r>
              <a:rPr lang="ru-RU" dirty="0" smtClean="0"/>
              <a:t>Инициатор – Публичный партнёр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4008" y="1268760"/>
            <a:ext cx="4041775" cy="576064"/>
          </a:xfrm>
        </p:spPr>
        <p:txBody>
          <a:bodyPr>
            <a:normAutofit/>
          </a:bodyPr>
          <a:lstStyle/>
          <a:p>
            <a:r>
              <a:rPr lang="ru-RU" dirty="0" smtClean="0"/>
              <a:t>Инициатор – </a:t>
            </a:r>
            <a:r>
              <a:rPr lang="ru-RU" dirty="0"/>
              <a:t> </a:t>
            </a:r>
            <a:r>
              <a:rPr lang="ru-RU" dirty="0" smtClean="0"/>
              <a:t>Частный партнёр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1844824"/>
            <a:ext cx="4330824" cy="4752528"/>
          </a:xfrm>
        </p:spPr>
        <p:txBody>
          <a:bodyPr>
            <a:normAutofit fontScale="92500" lnSpcReduction="10000"/>
          </a:bodyPr>
          <a:lstStyle/>
          <a:p>
            <a:r>
              <a:rPr lang="ru-RU" sz="1036" dirty="0" smtClean="0"/>
              <a:t>В случае, если  инициатор проекта ПП, решением утверждается:</a:t>
            </a:r>
          </a:p>
          <a:p>
            <a:r>
              <a:rPr lang="ru-RU" sz="1036" dirty="0" smtClean="0"/>
              <a:t>1</a:t>
            </a:r>
            <a:r>
              <a:rPr lang="ru-RU" sz="1036" dirty="0"/>
              <a:t>) цели и задачи реализации такого проекта;</a:t>
            </a:r>
          </a:p>
          <a:p>
            <a:r>
              <a:rPr lang="ru-RU" sz="1036" dirty="0"/>
              <a:t>2) публичный партнер, а также перечень органов и юридических лиц, выступающих на стороне публичного партнера, в случае, если предполагается передача отдельных прав и обязанностей публичного партнера таким органам и юридическим лицам;</a:t>
            </a:r>
          </a:p>
          <a:p>
            <a:r>
              <a:rPr lang="ru-RU" sz="1036" dirty="0"/>
              <a:t>3) существенные условия соглашения;</a:t>
            </a:r>
          </a:p>
          <a:p>
            <a:r>
              <a:rPr lang="ru-RU" sz="1036" dirty="0"/>
              <a:t>4) значения критериев эффективности проекта и значения показателей его сравнительного преимущества, на основании которых получено положительное заключение уполномоченного органа;</a:t>
            </a:r>
          </a:p>
          <a:p>
            <a:r>
              <a:rPr lang="ru-RU" sz="1036" dirty="0"/>
              <a:t>5) вид конкурса (открытый конкурс или закрытый конкурс), а также перечень лиц, которым направляются приглашения принять участие в конкурсе (в случае проведения закрытого конкурса);</a:t>
            </a:r>
          </a:p>
          <a:p>
            <a:r>
              <a:rPr lang="ru-RU" sz="1036" dirty="0"/>
              <a:t>6) критерии конкурса и параметры критериев конкурса;</a:t>
            </a:r>
          </a:p>
          <a:p>
            <a:r>
              <a:rPr lang="ru-RU" sz="1036" dirty="0"/>
              <a:t>7) конкурсная документация или порядок и сроки ее утверждения;</a:t>
            </a:r>
          </a:p>
          <a:p>
            <a:r>
              <a:rPr lang="ru-RU" sz="1036" dirty="0"/>
              <a:t>8) сроки проведения конкурса на право заключения соглашения или в случае проведения совместного конкурса - соглашений;</a:t>
            </a:r>
          </a:p>
          <a:p>
            <a:r>
              <a:rPr lang="ru-RU" sz="1036" dirty="0"/>
              <a:t>9) срок и порядок размещения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сообщения о проведении открытого конкурса или в случае проведения закрытого конкурса срок направления определенным решением о реализации проекта лицам уведомления о проведении закрытого конкурса и приглашения принять участие в закрытом конкурсе;</a:t>
            </a:r>
          </a:p>
          <a:p>
            <a:r>
              <a:rPr lang="ru-RU" sz="1036" dirty="0"/>
              <a:t>10) порядок и сроки заключения соглашения (в случае проведения совместного конкурса - соглашений);</a:t>
            </a:r>
          </a:p>
          <a:p>
            <a:r>
              <a:rPr lang="ru-RU" sz="1036" dirty="0"/>
              <a:t>11) состав конкурсной комиссии и порядок его утверждения.</a:t>
            </a:r>
          </a:p>
          <a:p>
            <a:endParaRPr lang="ru-RU" sz="49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148064" y="1916832"/>
            <a:ext cx="3346704" cy="2743200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В случае, если решение о реализации проекта принято на основании предложения о реализации проекта, подготовленного </a:t>
            </a:r>
            <a:r>
              <a:rPr lang="ru-RU" dirty="0" smtClean="0"/>
              <a:t> ЧП, решением </a:t>
            </a:r>
            <a:r>
              <a:rPr lang="ru-RU" dirty="0"/>
              <a:t>утверждаются:</a:t>
            </a:r>
          </a:p>
          <a:p>
            <a:r>
              <a:rPr lang="ru-RU" dirty="0"/>
              <a:t>1) цели и задачи реализации такого проекта;</a:t>
            </a:r>
          </a:p>
          <a:p>
            <a:r>
              <a:rPr lang="ru-RU" dirty="0"/>
              <a:t>2) публичный партнер, а также перечень органов и юридических лиц, выступающих на стороне публичного партнера, в случае, если предполагается передача отдельных прав и обязанностей публичного партнера таким органам и юридическим лицам;</a:t>
            </a:r>
          </a:p>
          <a:p>
            <a:r>
              <a:rPr lang="ru-RU" dirty="0"/>
              <a:t>3) существенные условия соглашения.</a:t>
            </a:r>
          </a:p>
          <a:p>
            <a:endParaRPr lang="ru-RU" dirty="0" smtClean="0"/>
          </a:p>
          <a:p>
            <a:pPr algn="ctr"/>
            <a:r>
              <a:rPr lang="ru-RU" sz="3800" b="1" dirty="0" smtClean="0"/>
              <a:t> (ч.3   ст.10 224-ФЗ)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28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Принятие решения о реализации</a:t>
            </a:r>
            <a:br>
              <a:rPr lang="ru-RU" sz="3200" b="1" dirty="0" smtClean="0"/>
            </a:br>
            <a:r>
              <a:rPr lang="ru-RU" sz="3200" b="1" dirty="0" smtClean="0"/>
              <a:t> проекта ГЧП, проекта МЧП (Статья 10)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4040188" cy="639762"/>
          </a:xfrm>
        </p:spPr>
        <p:txBody>
          <a:bodyPr>
            <a:normAutofit/>
          </a:bodyPr>
          <a:lstStyle/>
          <a:p>
            <a:r>
              <a:rPr lang="ru-RU" dirty="0" smtClean="0"/>
              <a:t>Инициатор – Публичный партнёр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4008" y="1268760"/>
            <a:ext cx="4041775" cy="576064"/>
          </a:xfrm>
        </p:spPr>
        <p:txBody>
          <a:bodyPr>
            <a:normAutofit/>
          </a:bodyPr>
          <a:lstStyle/>
          <a:p>
            <a:r>
              <a:rPr lang="ru-RU" dirty="0" smtClean="0"/>
              <a:t>Инициатор – </a:t>
            </a:r>
            <a:r>
              <a:rPr lang="ru-RU" dirty="0"/>
              <a:t> </a:t>
            </a:r>
            <a:r>
              <a:rPr lang="ru-RU" dirty="0" smtClean="0"/>
              <a:t>Частный партнёр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1844824"/>
            <a:ext cx="4330824" cy="4752528"/>
          </a:xfrm>
        </p:spPr>
        <p:txBody>
          <a:bodyPr>
            <a:normAutofit fontScale="55000" lnSpcReduction="20000"/>
          </a:bodyPr>
          <a:lstStyle/>
          <a:p>
            <a:endParaRPr lang="ru-RU" sz="5400" dirty="0"/>
          </a:p>
          <a:p>
            <a:endParaRPr lang="ru-RU" sz="5400" dirty="0" smtClean="0"/>
          </a:p>
          <a:p>
            <a:r>
              <a:rPr lang="ru-RU" sz="3500" dirty="0" smtClean="0"/>
              <a:t>На </a:t>
            </a:r>
            <a:r>
              <a:rPr lang="ru-RU" sz="3500" dirty="0"/>
              <a:t>основании решения о реализации проекта </a:t>
            </a:r>
            <a:r>
              <a:rPr lang="ru-RU" sz="3500" dirty="0" smtClean="0"/>
              <a:t>ПП </a:t>
            </a:r>
            <a:r>
              <a:rPr lang="ru-RU" sz="3500" dirty="0"/>
              <a:t>в срок, не превышающий </a:t>
            </a:r>
            <a:r>
              <a:rPr lang="ru-RU" sz="3500" b="1" dirty="0"/>
              <a:t>ста восьмидесяти дней </a:t>
            </a:r>
            <a:r>
              <a:rPr lang="ru-RU" sz="3500" dirty="0"/>
              <a:t>со дня принятия данного решения, </a:t>
            </a:r>
            <a:r>
              <a:rPr lang="ru-RU" sz="3500" b="1" dirty="0"/>
              <a:t>обеспечивает организацию и проведение конкурса </a:t>
            </a:r>
            <a:r>
              <a:rPr lang="ru-RU" sz="3500" dirty="0"/>
              <a:t>на право заключения соглашения, за исключением </a:t>
            </a:r>
            <a:r>
              <a:rPr lang="ru-RU" sz="3500" dirty="0" smtClean="0"/>
              <a:t>случаев когда инициатором проекта является ЧП.</a:t>
            </a:r>
          </a:p>
          <a:p>
            <a:endParaRPr lang="ru-RU" sz="5400" dirty="0"/>
          </a:p>
          <a:p>
            <a:pPr algn="ctr"/>
            <a:r>
              <a:rPr lang="ru-RU" sz="3300" b="1" dirty="0" smtClean="0"/>
              <a:t> (ч.7   ст.10 224-ФЗ)</a:t>
            </a:r>
          </a:p>
          <a:p>
            <a:pPr algn="ctr"/>
            <a:endParaRPr lang="ru-RU" sz="49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860032" y="1844824"/>
            <a:ext cx="4041775" cy="47525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500" dirty="0"/>
              <a:t> В случае, если решение о реализации проекта принято на основании предложения о реализации проекта, подготовленного </a:t>
            </a:r>
            <a:r>
              <a:rPr lang="ru-RU" sz="2500" dirty="0" smtClean="0"/>
              <a:t>ЧП, ПП </a:t>
            </a:r>
            <a:r>
              <a:rPr lang="ru-RU" sz="2500" dirty="0"/>
              <a:t>в срок, не превышающий </a:t>
            </a:r>
            <a:r>
              <a:rPr lang="ru-RU" sz="2500" b="1" dirty="0"/>
              <a:t>десяти дней </a:t>
            </a:r>
            <a:r>
              <a:rPr lang="ru-RU" sz="2500" dirty="0"/>
              <a:t>со дня </a:t>
            </a:r>
            <a:r>
              <a:rPr lang="ru-RU" sz="2500" dirty="0" smtClean="0"/>
              <a:t>принятия </a:t>
            </a:r>
            <a:r>
              <a:rPr lang="ru-RU" sz="2500" dirty="0"/>
              <a:t>решения, размещает на официальном </a:t>
            </a:r>
            <a:r>
              <a:rPr lang="ru-RU" sz="2500" dirty="0" smtClean="0"/>
              <a:t>сайте РФ </a:t>
            </a:r>
            <a:r>
              <a:rPr lang="ru-RU" sz="2500" dirty="0"/>
              <a:t>для размещения информации о проведении </a:t>
            </a:r>
            <a:r>
              <a:rPr lang="ru-RU" sz="2500" dirty="0" smtClean="0"/>
              <a:t>торгов, </a:t>
            </a:r>
            <a:r>
              <a:rPr lang="ru-RU" sz="2500" dirty="0"/>
              <a:t>и на официальном </a:t>
            </a:r>
            <a:r>
              <a:rPr lang="ru-RU" sz="2500" dirty="0" smtClean="0"/>
              <a:t>сайте ПП  </a:t>
            </a:r>
            <a:r>
              <a:rPr lang="ru-RU" sz="2500" dirty="0"/>
              <a:t>указанное решение в целях принятия заявлений в письменной форме от иных лиц о намерении участвовать в конкурсе на право заключения соглашения на условиях, предусмотренных указанным решением.</a:t>
            </a:r>
          </a:p>
          <a:p>
            <a:endParaRPr lang="ru-RU" sz="2500" dirty="0" smtClean="0"/>
          </a:p>
          <a:p>
            <a:pPr marL="0" indent="0">
              <a:buNone/>
            </a:pPr>
            <a:r>
              <a:rPr lang="ru-RU" sz="2500" dirty="0" smtClean="0"/>
              <a:t>В </a:t>
            </a:r>
            <a:r>
              <a:rPr lang="ru-RU" sz="2500" dirty="0"/>
              <a:t>случае, если в течение сорока пяти дней с момента размещения </a:t>
            </a:r>
            <a:r>
              <a:rPr lang="ru-RU" sz="2500" dirty="0" smtClean="0"/>
              <a:t> </a:t>
            </a:r>
            <a:r>
              <a:rPr lang="ru-RU" sz="2500" dirty="0"/>
              <a:t>решения о реализации </a:t>
            </a:r>
            <a:r>
              <a:rPr lang="ru-RU" sz="2500" dirty="0" smtClean="0"/>
              <a:t>проекта  </a:t>
            </a:r>
            <a:r>
              <a:rPr lang="ru-RU" sz="2500" dirty="0"/>
              <a:t>на официальном сайте </a:t>
            </a:r>
            <a:r>
              <a:rPr lang="ru-RU" sz="2500" dirty="0" smtClean="0"/>
              <a:t>РФ от </a:t>
            </a:r>
            <a:r>
              <a:rPr lang="ru-RU" sz="2500" dirty="0"/>
              <a:t>иных лиц не поступили </a:t>
            </a:r>
            <a:r>
              <a:rPr lang="ru-RU" sz="2500" dirty="0" smtClean="0"/>
              <a:t>ПП  </a:t>
            </a:r>
            <a:r>
              <a:rPr lang="ru-RU" sz="2500" dirty="0"/>
              <a:t>заявления в письменной форме о намерении участвовать в конкурсе на право заключения соглашения с </a:t>
            </a:r>
            <a:r>
              <a:rPr lang="ru-RU" sz="2500" dirty="0" smtClean="0"/>
              <a:t>приложением  банковской гарантии  в </a:t>
            </a:r>
            <a:r>
              <a:rPr lang="ru-RU" sz="2500" dirty="0"/>
              <a:t>объеме не менее чем пять процентов прогнозируемого финансирования либо если такие заявления в письменной форме об этом намерении поступили от лиц, не соответствующих требованиям, предусмотренным </a:t>
            </a:r>
            <a:r>
              <a:rPr lang="ru-RU" sz="2500" dirty="0">
                <a:hlinkClick r:id="rId2"/>
              </a:rPr>
              <a:t>частью 8 статьи 5</a:t>
            </a:r>
            <a:r>
              <a:rPr lang="ru-RU" sz="2500" dirty="0"/>
              <a:t> </a:t>
            </a:r>
            <a:r>
              <a:rPr lang="ru-RU" sz="2500" dirty="0" smtClean="0"/>
              <a:t>224-ФЗ , ПП  </a:t>
            </a:r>
            <a:r>
              <a:rPr lang="ru-RU" sz="2500" dirty="0"/>
              <a:t>принимает решение о заключении соглашения с </a:t>
            </a:r>
            <a:r>
              <a:rPr lang="ru-RU" sz="2500" dirty="0" smtClean="0"/>
              <a:t>ЧП  </a:t>
            </a:r>
            <a:r>
              <a:rPr lang="ru-RU" sz="2500" dirty="0"/>
              <a:t>без проведения конкурса и устанавливает срок подписания соглашения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800" b="1" dirty="0" smtClean="0"/>
              <a:t> (ч.8,9   ст.10 224-ФЗ)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627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sz="7100" dirty="0"/>
          </a:p>
          <a:p>
            <a:r>
              <a:rPr lang="ru-RU" sz="7100" dirty="0" smtClean="0"/>
              <a:t> </a:t>
            </a:r>
            <a:r>
              <a:rPr lang="ru-RU" sz="7100" dirty="0"/>
              <a:t>В случае, если в течение сорока пяти дней с момента размещения </a:t>
            </a:r>
            <a:r>
              <a:rPr lang="ru-RU" sz="7100" dirty="0" smtClean="0"/>
              <a:t>решения о реализации проекта принятого на основании предложения, подготовленного ЧП </a:t>
            </a:r>
            <a:r>
              <a:rPr lang="ru-RU" sz="7100" dirty="0"/>
              <a:t>на официальном сайте Российской </a:t>
            </a:r>
            <a:r>
              <a:rPr lang="ru-RU" sz="7100" dirty="0" smtClean="0"/>
              <a:t>Федерации  для </a:t>
            </a:r>
            <a:r>
              <a:rPr lang="ru-RU" sz="7100" dirty="0"/>
              <a:t>размещения информации о проведении торгов, </a:t>
            </a:r>
            <a:r>
              <a:rPr lang="ru-RU" sz="7100" dirty="0" smtClean="0"/>
              <a:t> </a:t>
            </a:r>
            <a:r>
              <a:rPr lang="ru-RU" sz="7100" dirty="0"/>
              <a:t>от иных лиц поступили заявления в письменной форме о намерении участвовать в конкурсе на право заключения соглашения с приложением </a:t>
            </a:r>
            <a:r>
              <a:rPr lang="ru-RU" sz="7100" dirty="0" smtClean="0"/>
              <a:t>банковской гарантии </a:t>
            </a:r>
            <a:r>
              <a:rPr lang="ru-RU" sz="7100" dirty="0"/>
              <a:t>в объеме не менее чем пять процентов прогнозируемого финансирования и хотя бы одно из указанных лиц соответствует требованиям, предусмотренным </a:t>
            </a:r>
            <a:r>
              <a:rPr lang="ru-RU" sz="7100" dirty="0">
                <a:hlinkClick r:id="rId2"/>
              </a:rPr>
              <a:t>частью 8 статьи 5</a:t>
            </a:r>
            <a:r>
              <a:rPr lang="ru-RU" sz="7100" dirty="0"/>
              <a:t> </a:t>
            </a:r>
            <a:r>
              <a:rPr lang="ru-RU" sz="7100" dirty="0" smtClean="0"/>
              <a:t>224- ФЗ, ПП </a:t>
            </a:r>
            <a:r>
              <a:rPr lang="ru-RU" sz="7100" dirty="0"/>
              <a:t>в срок, не превышающий </a:t>
            </a:r>
            <a:r>
              <a:rPr lang="ru-RU" sz="7100" b="1" dirty="0"/>
              <a:t>ста восьмидесяти дней </a:t>
            </a:r>
            <a:r>
              <a:rPr lang="ru-RU" sz="7100" dirty="0"/>
              <a:t>со дня окончания сбора заявлений в письменной форме о намерении участвовать в конкурсе на право заключения соглашения, обеспечивает организацию и проведение конкурса на право заключения соглашения.</a:t>
            </a:r>
          </a:p>
          <a:p>
            <a:endParaRPr lang="ru-RU" sz="7100" dirty="0"/>
          </a:p>
          <a:p>
            <a:r>
              <a:rPr lang="ru-RU" sz="7100" dirty="0" smtClean="0">
                <a:hlinkClick r:id="rId3"/>
              </a:rPr>
              <a:t>Форма</a:t>
            </a:r>
            <a:r>
              <a:rPr lang="ru-RU" sz="7100" dirty="0"/>
              <a:t> заявления о намерении участвовать в конкурсе на право заключения соглашения и </a:t>
            </a:r>
            <a:r>
              <a:rPr lang="ru-RU" sz="7100" dirty="0">
                <a:hlinkClick r:id="rId4"/>
              </a:rPr>
              <a:t>порядок</a:t>
            </a:r>
            <a:r>
              <a:rPr lang="ru-RU" sz="7100" dirty="0"/>
              <a:t> его направления публичному партнеру утверждаются Правительством Российской </a:t>
            </a:r>
            <a:r>
              <a:rPr lang="ru-RU" sz="7100" dirty="0" smtClean="0"/>
              <a:t>Федерации (ПП 1387 от 19.12.2015)</a:t>
            </a:r>
          </a:p>
          <a:p>
            <a:endParaRPr lang="ru-RU" sz="5900" dirty="0"/>
          </a:p>
          <a:p>
            <a:pPr algn="ctr"/>
            <a:r>
              <a:rPr lang="ru-RU" sz="7200" b="1" dirty="0" smtClean="0"/>
              <a:t> (ч.10,11   ст.10 224-ФЗ)</a:t>
            </a:r>
          </a:p>
          <a:p>
            <a:pPr marL="0" indent="0" algn="ctr">
              <a:buNone/>
            </a:pPr>
            <a:endParaRPr lang="ru-RU" sz="4500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20688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Принятие решения о реализации</a:t>
            </a:r>
            <a:br>
              <a:rPr lang="ru-RU" sz="3200" b="1" dirty="0"/>
            </a:br>
            <a:r>
              <a:rPr lang="ru-RU" sz="3200" b="1" dirty="0"/>
              <a:t> проекта ГЧП, проекта МЧП (Статья 10)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410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 </a:t>
            </a:r>
            <a:r>
              <a:rPr lang="ru-RU" sz="3600" b="1" dirty="0" smtClean="0"/>
              <a:t>Заключение </a:t>
            </a:r>
            <a:r>
              <a:rPr lang="ru-RU" sz="3600" b="1" dirty="0"/>
              <a:t>соглашения </a:t>
            </a:r>
            <a:r>
              <a:rPr lang="ru-RU" sz="3600" b="1" dirty="0" smtClean="0"/>
              <a:t>ГЧП, МЧП без проведения конкурса (Статья 19)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92514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6600" dirty="0" smtClean="0"/>
              <a:t>      </a:t>
            </a:r>
            <a:r>
              <a:rPr lang="ru-RU" sz="6600" dirty="0"/>
              <a:t>Соглашение заключается по итогам проведения конкурса на право заключения соглашения (далее </a:t>
            </a:r>
            <a:r>
              <a:rPr lang="ru-RU" sz="6600" dirty="0" smtClean="0"/>
              <a:t>- </a:t>
            </a:r>
            <a:r>
              <a:rPr lang="ru-RU" sz="6600" dirty="0"/>
              <a:t>конкурс), за исключением случаев, предусмотренных </a:t>
            </a:r>
            <a:r>
              <a:rPr lang="ru-RU" sz="6600" dirty="0">
                <a:hlinkClick r:id="rId2"/>
              </a:rPr>
              <a:t>частью 2</a:t>
            </a:r>
            <a:r>
              <a:rPr lang="ru-RU" sz="6600" dirty="0"/>
              <a:t> </a:t>
            </a:r>
            <a:r>
              <a:rPr lang="ru-RU" sz="6600" dirty="0" smtClean="0"/>
              <a:t>статьи 224-ФЗ.</a:t>
            </a:r>
            <a:endParaRPr lang="ru-RU" sz="6600" dirty="0"/>
          </a:p>
          <a:p>
            <a:pPr marL="0" indent="0">
              <a:buNone/>
            </a:pPr>
            <a:r>
              <a:rPr lang="ru-RU" sz="6600" dirty="0" smtClean="0"/>
              <a:t>      Заключение </a:t>
            </a:r>
            <a:r>
              <a:rPr lang="ru-RU" sz="6600" dirty="0"/>
              <a:t>соглашения без проведения конкурса допускается:</a:t>
            </a:r>
          </a:p>
          <a:p>
            <a:pPr marL="0" indent="0">
              <a:buNone/>
            </a:pPr>
            <a:r>
              <a:rPr lang="ru-RU" sz="6600" dirty="0"/>
              <a:t>1) </a:t>
            </a:r>
            <a:r>
              <a:rPr lang="ru-RU" sz="6400" dirty="0"/>
              <a:t>с инициатором проекта, если в течение сорока пяти дней с момента размещения проекта, подготовленного инициатором проекта,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от иных лиц не поступили заявления о намерении участвовать в конкурсе или если такие заявления о намерениях поступили от лиц, не соответствующих требованиям, предусмотренным </a:t>
            </a:r>
            <a:r>
              <a:rPr lang="ru-RU" sz="6400" dirty="0">
                <a:hlinkClick r:id="rId3"/>
              </a:rPr>
              <a:t>частью 8 статьи </a:t>
            </a:r>
            <a:r>
              <a:rPr lang="ru-RU" sz="6400" dirty="0" smtClean="0">
                <a:hlinkClick r:id="rId3"/>
              </a:rPr>
              <a:t>5</a:t>
            </a:r>
            <a:r>
              <a:rPr lang="ru-RU" sz="6400" dirty="0" smtClean="0"/>
              <a:t> 224-ФЗ </a:t>
            </a:r>
            <a:r>
              <a:rPr lang="ru-RU" sz="6600" dirty="0" smtClean="0"/>
              <a:t>;</a:t>
            </a:r>
            <a:endParaRPr lang="ru-RU" sz="6600" dirty="0"/>
          </a:p>
          <a:p>
            <a:pPr marL="0" indent="0">
              <a:buNone/>
            </a:pPr>
            <a:r>
              <a:rPr lang="ru-RU" sz="6600" dirty="0"/>
              <a:t>2) с лицом, представившим заявку (</a:t>
            </a:r>
            <a:r>
              <a:rPr lang="ru-RU" sz="6600" dirty="0" smtClean="0"/>
              <a:t>далее </a:t>
            </a:r>
            <a:r>
              <a:rPr lang="ru-RU" sz="6600" dirty="0"/>
              <a:t>- заявитель) на участие в конкурсе и признанным участником конкурса, в случае, если указанное лицо признано единственным участником конкурса;</a:t>
            </a:r>
          </a:p>
          <a:p>
            <a:pPr marL="0" indent="0">
              <a:buNone/>
            </a:pPr>
            <a:r>
              <a:rPr lang="ru-RU" sz="6600" dirty="0"/>
              <a:t>3) с лицом, представившим единственную заявку на участие в конкурсе, в случае, если по окончании срока подачи заявок на участие в конкурсе представлена только одна заявка на участие в конкурсе и указанное лицо соответствует требованиям для признания его участником конкурса;</a:t>
            </a:r>
          </a:p>
          <a:p>
            <a:pPr marL="0" indent="0">
              <a:buNone/>
            </a:pPr>
            <a:r>
              <a:rPr lang="ru-RU" sz="6600" dirty="0"/>
              <a:t>4) с лицом, представившим единственное конкурсное предложение, в случае его соответствия требованиям конкурсной документации, в том числе критериям конкурса</a:t>
            </a:r>
            <a:r>
              <a:rPr lang="ru-RU" sz="6600" dirty="0" smtClean="0"/>
              <a:t>.</a:t>
            </a:r>
          </a:p>
          <a:p>
            <a:pPr algn="ctr"/>
            <a:r>
              <a:rPr lang="ru-RU" sz="7200" dirty="0" smtClean="0"/>
              <a:t> </a:t>
            </a:r>
            <a:r>
              <a:rPr lang="ru-RU" sz="7200" dirty="0"/>
              <a:t>(</a:t>
            </a:r>
            <a:r>
              <a:rPr lang="ru-RU" sz="7200" dirty="0" smtClean="0"/>
              <a:t>ч.1, 2   ст.19 </a:t>
            </a:r>
            <a:r>
              <a:rPr lang="ru-RU" sz="7200" dirty="0"/>
              <a:t>224-ФЗ)</a:t>
            </a:r>
          </a:p>
          <a:p>
            <a:pPr algn="ct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 Конкурс на право заключения </a:t>
            </a:r>
            <a:r>
              <a:rPr lang="ru-RU" sz="3200" b="1" dirty="0" smtClean="0"/>
              <a:t>соглашения </a:t>
            </a:r>
            <a:r>
              <a:rPr lang="ru-RU" sz="3200" b="1" dirty="0"/>
              <a:t>ГЧП</a:t>
            </a:r>
            <a:r>
              <a:rPr lang="ru-RU" sz="3200" b="1" dirty="0" smtClean="0"/>
              <a:t>,  МЧП (Статья 19)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87" y="1124744"/>
            <a:ext cx="8713827" cy="51345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200" dirty="0"/>
              <a:t>Конкурс проводится в соответствии с решением о реализации проекта и включает в себя следующие этапы:</a:t>
            </a:r>
          </a:p>
          <a:p>
            <a:pPr marL="0" indent="0">
              <a:buNone/>
            </a:pPr>
            <a:r>
              <a:rPr lang="ru-RU" sz="6200" dirty="0"/>
              <a:t>1) размещение сообщения о проведении конкурса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или в случае проведения закрытого конкурса срок направления лицам, определенным решением о реализации проекта, уведомления о проведении закрытого конкурса с приглашением принять участие в закрытом конкурсе;</a:t>
            </a:r>
          </a:p>
          <a:p>
            <a:pPr marL="0" indent="0">
              <a:buNone/>
            </a:pPr>
            <a:r>
              <a:rPr lang="ru-RU" sz="6200" dirty="0"/>
              <a:t>2) представление заявок на участие в конкурсе;</a:t>
            </a:r>
          </a:p>
          <a:p>
            <a:pPr marL="0" indent="0">
              <a:buNone/>
            </a:pPr>
            <a:r>
              <a:rPr lang="ru-RU" sz="6200" dirty="0"/>
              <a:t>3) вскрытие конвертов с заявками на участие в конкурсе;</a:t>
            </a:r>
          </a:p>
          <a:p>
            <a:pPr marL="0" indent="0">
              <a:buNone/>
            </a:pPr>
            <a:r>
              <a:rPr lang="ru-RU" sz="6200" dirty="0"/>
              <a:t>4) проведение предварительного отбора участников конкурса;</a:t>
            </a:r>
          </a:p>
          <a:p>
            <a:pPr marL="0" indent="0">
              <a:buNone/>
            </a:pPr>
            <a:r>
              <a:rPr lang="ru-RU" sz="6200" dirty="0"/>
              <a:t>5) представление конкурсных предложений;</a:t>
            </a:r>
          </a:p>
          <a:p>
            <a:pPr marL="0" indent="0">
              <a:buNone/>
            </a:pPr>
            <a:r>
              <a:rPr lang="ru-RU" sz="6200" dirty="0"/>
              <a:t>6) вскрытие конвертов с конкурсными предложениями;</a:t>
            </a:r>
          </a:p>
          <a:p>
            <a:pPr marL="0" indent="0">
              <a:buNone/>
            </a:pPr>
            <a:r>
              <a:rPr lang="ru-RU" sz="6200" dirty="0"/>
              <a:t>7) рассмотрение, оценка конкурсных предложений и определение победителя </a:t>
            </a:r>
            <a:r>
              <a:rPr lang="ru-RU" sz="6200" dirty="0" smtClean="0"/>
              <a:t>конкурса;</a:t>
            </a:r>
          </a:p>
          <a:p>
            <a:pPr marL="0" indent="0">
              <a:buNone/>
            </a:pPr>
            <a:r>
              <a:rPr lang="ru-RU" sz="6200" dirty="0" smtClean="0"/>
              <a:t>8</a:t>
            </a:r>
            <a:r>
              <a:rPr lang="ru-RU" sz="6200" dirty="0"/>
              <a:t>) подписание протокола о результатах проведения конкурса, размещение сообщения о результатах проведения конкурса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и уведомление участников конкурса о результатах проведения конкурса.</a:t>
            </a:r>
          </a:p>
          <a:p>
            <a:pPr marL="0" indent="0">
              <a:buNone/>
            </a:pPr>
            <a:endParaRPr lang="ru-RU" sz="6200" dirty="0" smtClean="0"/>
          </a:p>
          <a:p>
            <a:pPr marL="0" indent="0">
              <a:buNone/>
            </a:pPr>
            <a:r>
              <a:rPr lang="ru-RU" sz="6200" dirty="0" smtClean="0"/>
              <a:t> </a:t>
            </a:r>
            <a:r>
              <a:rPr lang="ru-RU" sz="6200" dirty="0"/>
              <a:t>В соответствии с решением о реализации проекта конкурс на право заключения соответственно соглашения о </a:t>
            </a:r>
            <a:r>
              <a:rPr lang="ru-RU" sz="6200" dirty="0" smtClean="0"/>
              <a:t> ГЧП, МЧП  </a:t>
            </a:r>
            <a:r>
              <a:rPr lang="ru-RU" sz="6200" dirty="0"/>
              <a:t>может проводиться без этапа, указанного в </a:t>
            </a:r>
            <a:r>
              <a:rPr lang="ru-RU" sz="6200" dirty="0">
                <a:hlinkClick r:id="rId2"/>
              </a:rPr>
              <a:t>пункте 4 части 4</a:t>
            </a:r>
            <a:r>
              <a:rPr lang="ru-RU" sz="6200" dirty="0"/>
              <a:t> </a:t>
            </a:r>
            <a:r>
              <a:rPr lang="ru-RU" sz="6200" dirty="0" smtClean="0"/>
              <a:t> статьи 19 224-ФЗ.</a:t>
            </a:r>
            <a:endParaRPr lang="ru-RU" sz="6200" dirty="0"/>
          </a:p>
          <a:p>
            <a:pPr marL="0" indent="0" algn="ctr">
              <a:buNone/>
            </a:pPr>
            <a:r>
              <a:rPr lang="ru-RU" sz="7200" b="1" dirty="0"/>
              <a:t> (</a:t>
            </a:r>
            <a:r>
              <a:rPr lang="ru-RU" sz="7200" b="1" dirty="0" smtClean="0"/>
              <a:t>ч.4,5   </a:t>
            </a:r>
            <a:r>
              <a:rPr lang="ru-RU" sz="7200" b="1" dirty="0"/>
              <a:t>ст.19 224-ФЗ)</a:t>
            </a:r>
          </a:p>
          <a:p>
            <a:pPr marL="0" indent="0" algn="ctr">
              <a:buNone/>
            </a:pP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3430760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/>
              <a:t>Конкурс на право заключения </a:t>
            </a:r>
            <a:r>
              <a:rPr lang="ru-RU" sz="3600" b="1" dirty="0" smtClean="0"/>
              <a:t>соглашения </a:t>
            </a:r>
            <a:r>
              <a:rPr lang="ru-RU" sz="3600" b="1" dirty="0"/>
              <a:t>ГЧП,  МЧП (Статья 19)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500" dirty="0"/>
              <a:t>Публичный партнер по согласованию с уполномоченным органом определяет содержание конкурсной документации, порядок размещения сообщения о проведении конкурса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форму подачи заявок на участие в конкурсе, порядок предварительного отбора участников конкурса, оценки конкурсного предложения и размещения результатов конкурса</a:t>
            </a:r>
            <a:r>
              <a:rPr lang="ru-RU" sz="6500" dirty="0" smtClean="0"/>
              <a:t>.</a:t>
            </a:r>
          </a:p>
          <a:p>
            <a:endParaRPr lang="ru-RU" sz="6500" dirty="0"/>
          </a:p>
          <a:p>
            <a:pPr marL="0" indent="0">
              <a:buNone/>
            </a:pPr>
            <a:r>
              <a:rPr lang="ru-RU" sz="6500" dirty="0" smtClean="0"/>
              <a:t> </a:t>
            </a:r>
            <a:r>
              <a:rPr lang="ru-RU" sz="6500" dirty="0"/>
              <a:t>Уполномоченный орган осуществляет контроль за соответствием конкурсной документации предложению о реализации проекта, на основании которого принималось решение о реализации проекта, в том числе за соответствием конкурсной документации результатам оценки эффективности проекта и определения его сравнительного преимущества.</a:t>
            </a:r>
          </a:p>
          <a:p>
            <a:endParaRPr lang="ru-RU" sz="6500" dirty="0"/>
          </a:p>
          <a:p>
            <a:pPr marL="0" indent="0">
              <a:buNone/>
            </a:pPr>
            <a:r>
              <a:rPr lang="ru-RU" sz="6500" dirty="0" smtClean="0"/>
              <a:t> </a:t>
            </a:r>
            <a:r>
              <a:rPr lang="ru-RU" sz="6500" dirty="0"/>
              <a:t>К критериям конкурса могут относиться:</a:t>
            </a:r>
          </a:p>
          <a:p>
            <a:pPr marL="0" indent="0">
              <a:buNone/>
            </a:pPr>
            <a:r>
              <a:rPr lang="ru-RU" sz="6500" dirty="0"/>
              <a:t>1) технические критерии;</a:t>
            </a:r>
          </a:p>
          <a:p>
            <a:pPr marL="0" indent="0">
              <a:buNone/>
            </a:pPr>
            <a:r>
              <a:rPr lang="ru-RU" sz="6500" dirty="0"/>
              <a:t>2) финансово-экономические критерии;</a:t>
            </a:r>
          </a:p>
          <a:p>
            <a:pPr marL="0" indent="0">
              <a:buNone/>
            </a:pPr>
            <a:r>
              <a:rPr lang="ru-RU" sz="6500" dirty="0"/>
              <a:t>3) юридические критерии (срок действия соглашения, риски, принимаемые на себя публичным партнером и частным партнером, в том числе обязательства, принимаемые на себя частным партнером в случаях </a:t>
            </a:r>
            <a:r>
              <a:rPr lang="ru-RU" sz="6500" dirty="0" err="1"/>
              <a:t>недополучения</a:t>
            </a:r>
            <a:r>
              <a:rPr lang="ru-RU" sz="6500" dirty="0"/>
              <a:t> запланированных доходов от эксплуатации и (или) технического обслуживания объекта соглашения, возникновения дополнительных расходов при создании объекта соглашения, его эксплуатации и (или) его техническом обслуживании</a:t>
            </a:r>
            <a:r>
              <a:rPr lang="ru-RU" sz="6500" dirty="0" smtClean="0"/>
              <a:t>).</a:t>
            </a:r>
          </a:p>
          <a:p>
            <a:endParaRPr lang="ru-RU" dirty="0"/>
          </a:p>
          <a:p>
            <a:pPr algn="ctr"/>
            <a:r>
              <a:rPr lang="ru-RU" sz="7200" b="1" dirty="0"/>
              <a:t>(</a:t>
            </a:r>
            <a:r>
              <a:rPr lang="ru-RU" sz="7200" b="1" dirty="0" smtClean="0"/>
              <a:t>ч.7-9   </a:t>
            </a:r>
            <a:r>
              <a:rPr lang="ru-RU" sz="7200" b="1" dirty="0"/>
              <a:t>ст.19 224-ФЗ)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453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/>
              <a:t>Конкурс на право заключения </a:t>
            </a:r>
            <a:r>
              <a:rPr lang="ru-RU" sz="3600" b="1" dirty="0" smtClean="0"/>
              <a:t>соглашения </a:t>
            </a:r>
            <a:r>
              <a:rPr lang="ru-RU" sz="3600" b="1" dirty="0"/>
              <a:t>ГЧП,  МЧП (Статья 19)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7300" dirty="0"/>
              <a:t>При установлении критериев конкурса должны быть учтены значения критериев эффективности проекта и значения показателей его сравнительного преимущества, на основании которых получено положительное заключение уполномоченного органа.</a:t>
            </a:r>
          </a:p>
          <a:p>
            <a:pPr marL="0" indent="0">
              <a:buNone/>
            </a:pPr>
            <a:endParaRPr lang="ru-RU" sz="7300" dirty="0"/>
          </a:p>
          <a:p>
            <a:pPr marL="0" indent="0">
              <a:buNone/>
            </a:pPr>
            <a:r>
              <a:rPr lang="ru-RU" sz="7300" dirty="0" smtClean="0"/>
              <a:t>     </a:t>
            </a:r>
            <a:r>
              <a:rPr lang="ru-RU" sz="7300" dirty="0"/>
              <a:t>Для каждого предусмотренного </a:t>
            </a:r>
            <a:r>
              <a:rPr lang="ru-RU" sz="7300" dirty="0">
                <a:hlinkClick r:id="rId2"/>
              </a:rPr>
              <a:t>частью 9</a:t>
            </a:r>
            <a:r>
              <a:rPr lang="ru-RU" sz="7300" dirty="0"/>
              <a:t> </a:t>
            </a:r>
            <a:r>
              <a:rPr lang="ru-RU" sz="7300" dirty="0" smtClean="0"/>
              <a:t> статьи 19 224-ФЗ критерия </a:t>
            </a:r>
            <a:r>
              <a:rPr lang="ru-RU" sz="7300" dirty="0"/>
              <a:t>конкурса устанавливаются следующие параметры:</a:t>
            </a:r>
          </a:p>
          <a:p>
            <a:r>
              <a:rPr lang="ru-RU" sz="7300" dirty="0"/>
              <a:t>1) начальное условие в виде числового значения (далее - начальное значение критерия конкурса);</a:t>
            </a:r>
          </a:p>
          <a:p>
            <a:pPr algn="just"/>
            <a:r>
              <a:rPr lang="ru-RU" sz="7300" dirty="0"/>
              <a:t>2) уменьшение или увеличение начального значения критерия конкурса в конкурсном предложении;</a:t>
            </a:r>
          </a:p>
          <a:p>
            <a:r>
              <a:rPr lang="ru-RU" sz="7300" dirty="0"/>
              <a:t>3) весовой коэффициент, учитывающий значимость критерия конкурса.</a:t>
            </a:r>
          </a:p>
          <a:p>
            <a:pPr marL="0" indent="0" algn="just">
              <a:buNone/>
            </a:pPr>
            <a:r>
              <a:rPr lang="ru-RU" sz="7300" dirty="0" smtClean="0"/>
              <a:t>Значения </a:t>
            </a:r>
            <a:r>
              <a:rPr lang="ru-RU" sz="7300" dirty="0"/>
              <a:t>весовых коэффициентов, учитывающих значимость указанных в </a:t>
            </a:r>
            <a:r>
              <a:rPr lang="ru-RU" sz="7300" dirty="0">
                <a:hlinkClick r:id="rId2"/>
              </a:rPr>
              <a:t>части 9</a:t>
            </a:r>
            <a:r>
              <a:rPr lang="ru-RU" sz="7300" dirty="0"/>
              <a:t> </a:t>
            </a:r>
            <a:r>
              <a:rPr lang="ru-RU" sz="7300" dirty="0" smtClean="0"/>
              <a:t> статьи 19 224-ФЗ  </a:t>
            </a:r>
            <a:r>
              <a:rPr lang="ru-RU" sz="7300" dirty="0"/>
              <a:t>критериев конкурса, могут изменяться от ноля до единицы, и </a:t>
            </a:r>
            <a:r>
              <a:rPr lang="ru-RU" sz="7300" b="1" dirty="0"/>
              <a:t>сумма значений всех коэффициентов должна быть равна единице</a:t>
            </a:r>
            <a:r>
              <a:rPr lang="ru-RU" sz="7300" b="1" dirty="0" smtClean="0"/>
              <a:t>.</a:t>
            </a:r>
          </a:p>
          <a:p>
            <a:pPr marL="0" indent="0">
              <a:buNone/>
            </a:pPr>
            <a:endParaRPr lang="ru-RU" sz="7300" b="1" dirty="0"/>
          </a:p>
          <a:p>
            <a:pPr marL="0" indent="0">
              <a:buNone/>
            </a:pPr>
            <a:r>
              <a:rPr lang="ru-RU" sz="7300" dirty="0" smtClean="0"/>
              <a:t>Использование </a:t>
            </a:r>
            <a:r>
              <a:rPr lang="ru-RU" sz="7300" dirty="0"/>
              <a:t>критериев конкурса, не предусмотренных настоящей статьей, не допускается.</a:t>
            </a:r>
          </a:p>
          <a:p>
            <a:endParaRPr lang="ru-RU" dirty="0"/>
          </a:p>
          <a:p>
            <a:pPr algn="ctr"/>
            <a:r>
              <a:rPr lang="ru-RU" sz="7200" b="1" dirty="0"/>
              <a:t>(</a:t>
            </a:r>
            <a:r>
              <a:rPr lang="ru-RU" sz="7200" b="1" dirty="0" smtClean="0"/>
              <a:t>ч.10-13   </a:t>
            </a:r>
            <a:r>
              <a:rPr lang="ru-RU" sz="7200" b="1" dirty="0"/>
              <a:t>ст.19 224-ФЗ)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33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 Разработка предложения о реализации проекта ГЧП, МЧП(статья 8)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4290556" cy="63976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Инициатор – Публичный партнёр (далее- ПП)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88024" y="1412776"/>
            <a:ext cx="4292241" cy="63976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Инициатор – Частный партнёр (далее- ЧП)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2174874"/>
            <a:ext cx="4042792" cy="449448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ПП</a:t>
            </a:r>
            <a:r>
              <a:rPr lang="ru-RU" sz="2200" dirty="0" smtClean="0"/>
              <a:t> обеспечивает </a:t>
            </a:r>
            <a:r>
              <a:rPr lang="ru-RU" sz="2200" dirty="0"/>
              <a:t>разработку предложения о реализации </a:t>
            </a:r>
            <a:r>
              <a:rPr lang="ru-RU" sz="2200" dirty="0" smtClean="0"/>
              <a:t> </a:t>
            </a:r>
            <a:r>
              <a:rPr lang="ru-RU" sz="2200" dirty="0"/>
              <a:t>проекта </a:t>
            </a:r>
            <a:r>
              <a:rPr lang="ru-RU" sz="2200" dirty="0" err="1"/>
              <a:t>муниципально</a:t>
            </a:r>
            <a:r>
              <a:rPr lang="ru-RU" sz="2200" dirty="0"/>
              <a:t>-частного партнерства (далее </a:t>
            </a:r>
            <a:r>
              <a:rPr lang="ru-RU" sz="2200" dirty="0" smtClean="0"/>
              <a:t> </a:t>
            </a:r>
            <a:r>
              <a:rPr lang="ru-RU" sz="2200" dirty="0"/>
              <a:t>- предложение о реализации проекта) в соответствии с </a:t>
            </a:r>
            <a:r>
              <a:rPr lang="ru-RU" sz="2200" dirty="0" smtClean="0"/>
              <a:t>требованиями, установленными</a:t>
            </a:r>
            <a:r>
              <a:rPr lang="ru-RU" sz="2200" dirty="0"/>
              <a:t> </a:t>
            </a:r>
            <a:r>
              <a:rPr lang="ru-RU" sz="2200" dirty="0">
                <a:hlinkClick r:id="rId2"/>
              </a:rPr>
              <a:t>частью 3</a:t>
            </a:r>
            <a:r>
              <a:rPr lang="ru-RU" sz="2200" dirty="0"/>
              <a:t> </a:t>
            </a:r>
            <a:r>
              <a:rPr lang="ru-RU" sz="2200" dirty="0" smtClean="0"/>
              <a:t>статьи 8 224-ФЗ, </a:t>
            </a:r>
            <a:r>
              <a:rPr lang="ru-RU" sz="2200" dirty="0"/>
              <a:t>и направляет такое предложение на рассмотрение в уполномоченный орган</a:t>
            </a:r>
            <a:r>
              <a:rPr lang="ru-RU" sz="2200" dirty="0" smtClean="0"/>
              <a:t>.</a:t>
            </a:r>
          </a:p>
          <a:p>
            <a:endParaRPr lang="ru-RU" sz="2200" dirty="0"/>
          </a:p>
          <a:p>
            <a:pPr algn="ctr"/>
            <a:r>
              <a:rPr lang="ru-RU" sz="1900" dirty="0"/>
              <a:t> (</a:t>
            </a:r>
            <a:r>
              <a:rPr lang="ru-RU" sz="1900" dirty="0" smtClean="0"/>
              <a:t>ч.1 </a:t>
            </a:r>
            <a:r>
              <a:rPr lang="ru-RU" sz="1900" dirty="0"/>
              <a:t>ст.8 224-ФЗ</a:t>
            </a:r>
            <a:r>
              <a:rPr lang="ru-RU" sz="2200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19463" cy="4494485"/>
          </a:xfrm>
        </p:spPr>
        <p:txBody>
          <a:bodyPr>
            <a:normAutofit fontScale="55000" lnSpcReduction="20000"/>
          </a:bodyPr>
          <a:lstStyle/>
          <a:p>
            <a:r>
              <a:rPr lang="ru-RU" sz="3200" b="1" dirty="0" smtClean="0"/>
              <a:t>Вправе </a:t>
            </a:r>
            <a:r>
              <a:rPr lang="ru-RU" sz="3200" dirty="0"/>
              <a:t>обеспечить разработку предложения о реализации проекта в соответствии с </a:t>
            </a:r>
            <a:r>
              <a:rPr lang="ru-RU" sz="3200" dirty="0">
                <a:hlinkClick r:id="rId2"/>
              </a:rPr>
              <a:t>частями 3</a:t>
            </a:r>
            <a:r>
              <a:rPr lang="ru-RU" sz="3200" dirty="0"/>
              <a:t> и </a:t>
            </a:r>
            <a:r>
              <a:rPr lang="ru-RU" sz="3200" dirty="0">
                <a:hlinkClick r:id="rId3"/>
              </a:rPr>
              <a:t>4</a:t>
            </a:r>
            <a:r>
              <a:rPr lang="ru-RU" sz="3200" dirty="0"/>
              <a:t>  статьи 8 224-ФЗ и направить предложение о реализации проекта </a:t>
            </a:r>
            <a:r>
              <a:rPr lang="ru-RU" sz="3200" dirty="0" smtClean="0"/>
              <a:t> ПП. </a:t>
            </a:r>
            <a:r>
              <a:rPr lang="ru-RU" sz="3200" dirty="0"/>
              <a:t>При этом  ЧП, одновременно с направлением предложения  предоставляет ПП выданную банком или иной кредитной организацией независимую гарантию (банковскую гарантию) в объеме не менее чем пять процентов объема прогнозируемого финансирования проекта</a:t>
            </a:r>
            <a:r>
              <a:rPr lang="ru-RU" sz="3200" dirty="0" smtClean="0"/>
              <a:t>.</a:t>
            </a:r>
          </a:p>
          <a:p>
            <a:pPr algn="ctr"/>
            <a:endParaRPr lang="ru-RU" sz="2900" dirty="0" smtClean="0"/>
          </a:p>
          <a:p>
            <a:pPr algn="ctr"/>
            <a:r>
              <a:rPr lang="ru-RU" sz="3300" b="1" dirty="0" smtClean="0"/>
              <a:t> </a:t>
            </a:r>
            <a:r>
              <a:rPr lang="ru-RU" sz="3300" b="1" dirty="0"/>
              <a:t>(ч.2 ст.8 224-ФЗ)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603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/>
              <a:t>Конкурс на право заключения </a:t>
            </a:r>
            <a:r>
              <a:rPr lang="ru-RU" sz="3600" b="1" dirty="0" smtClean="0"/>
              <a:t>соглашения </a:t>
            </a:r>
            <a:r>
              <a:rPr lang="ru-RU" sz="3600" b="1" dirty="0"/>
              <a:t>ГЧП,  МЧП (Статья 19)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dirty="0" smtClean="0"/>
              <a:t> </a:t>
            </a:r>
            <a:r>
              <a:rPr lang="ru-RU" sz="8000" dirty="0"/>
              <a:t>Значения критериев конкурса для оценки конкурсных предложений определяются в конкурсной документации</a:t>
            </a:r>
            <a:r>
              <a:rPr lang="ru-RU" sz="8000" dirty="0" smtClean="0"/>
              <a:t>.</a:t>
            </a:r>
          </a:p>
          <a:p>
            <a:pPr marL="0" indent="0" algn="just">
              <a:buNone/>
            </a:pPr>
            <a:endParaRPr lang="ru-RU" sz="8000" dirty="0"/>
          </a:p>
          <a:p>
            <a:pPr marL="0" indent="0" algn="just">
              <a:buNone/>
            </a:pPr>
            <a:r>
              <a:rPr lang="ru-RU" sz="8000" dirty="0" smtClean="0"/>
              <a:t> </a:t>
            </a:r>
            <a:r>
              <a:rPr lang="ru-RU" sz="8000" dirty="0"/>
              <a:t>Объем частного финансирования, подлежащего привлечению для исполнения соглашения, является обязательным критерием конкурсной документации</a:t>
            </a:r>
            <a:r>
              <a:rPr lang="ru-RU" sz="8000" dirty="0" smtClean="0"/>
              <a:t>.</a:t>
            </a:r>
          </a:p>
          <a:p>
            <a:pPr marL="0" indent="0" algn="just">
              <a:buNone/>
            </a:pPr>
            <a:endParaRPr lang="ru-RU" sz="8000" dirty="0"/>
          </a:p>
          <a:p>
            <a:pPr marL="0" indent="0" algn="just">
              <a:buNone/>
            </a:pPr>
            <a:r>
              <a:rPr lang="ru-RU" sz="8000" dirty="0" smtClean="0"/>
              <a:t> </a:t>
            </a:r>
            <a:r>
              <a:rPr lang="ru-RU" sz="8000" dirty="0"/>
              <a:t>В случае, если соглашением предусматривается частичное финансовое обеспечение проекта публичным партнером, в критерии конкурса в обязательном порядке включается максимально прогнозируемый объем указанного финансового обеспечения</a:t>
            </a:r>
            <a:r>
              <a:rPr lang="ru-RU" sz="8000" dirty="0" smtClean="0"/>
              <a:t>.</a:t>
            </a:r>
          </a:p>
          <a:p>
            <a:pPr marL="0" indent="0" algn="just">
              <a:buNone/>
            </a:pP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/>
              <a:t>Максимальные </a:t>
            </a:r>
            <a:r>
              <a:rPr lang="ru-RU" sz="8000" dirty="0"/>
              <a:t>значения весовых коэффициентов, учитывающих значимость указанных в </a:t>
            </a:r>
            <a:r>
              <a:rPr lang="ru-RU" sz="8000" dirty="0">
                <a:hlinkClick r:id="rId2"/>
              </a:rPr>
              <a:t>части 9</a:t>
            </a:r>
            <a:r>
              <a:rPr lang="ru-RU" sz="8000" dirty="0"/>
              <a:t> </a:t>
            </a:r>
            <a:r>
              <a:rPr lang="ru-RU" sz="8000" dirty="0" smtClean="0"/>
              <a:t> </a:t>
            </a:r>
            <a:r>
              <a:rPr lang="ru-RU" sz="8000" dirty="0"/>
              <a:t>статьи </a:t>
            </a:r>
            <a:r>
              <a:rPr lang="ru-RU" sz="8000" dirty="0" smtClean="0"/>
              <a:t>19 224-ФЗ критериев </a:t>
            </a:r>
            <a:r>
              <a:rPr lang="ru-RU" sz="8000" dirty="0"/>
              <a:t>конкурса, могут принимать следующие значения:</a:t>
            </a:r>
          </a:p>
          <a:p>
            <a:pPr marL="0" indent="0">
              <a:buNone/>
            </a:pPr>
            <a:r>
              <a:rPr lang="ru-RU" sz="8000" dirty="0"/>
              <a:t>1) технические критерии - до ноля целых пяти десятых;</a:t>
            </a:r>
          </a:p>
          <a:p>
            <a:pPr marL="0" indent="0">
              <a:buNone/>
            </a:pPr>
            <a:r>
              <a:rPr lang="ru-RU" sz="8000" dirty="0"/>
              <a:t>2) финансово-экономические критерии - до ноля целых восьми десятых;</a:t>
            </a:r>
          </a:p>
          <a:p>
            <a:pPr marL="0" indent="0">
              <a:buNone/>
            </a:pPr>
            <a:r>
              <a:rPr lang="ru-RU" sz="8000" dirty="0"/>
              <a:t>3) юридические критерии - до ноля целых пяти десятых.</a:t>
            </a:r>
          </a:p>
          <a:p>
            <a:pPr marL="0" indent="0" algn="ctr">
              <a:buNone/>
            </a:pPr>
            <a:r>
              <a:rPr lang="ru-RU" sz="7200" b="1" dirty="0" smtClean="0"/>
              <a:t> (ч.14, 15,17,18   </a:t>
            </a:r>
            <a:r>
              <a:rPr lang="ru-RU" sz="7200" b="1" dirty="0"/>
              <a:t>ст.19 224-ФЗ)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750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/>
              <a:t>Конкурс на право заключения </a:t>
            </a:r>
            <a:r>
              <a:rPr lang="ru-RU" sz="3600" b="1" dirty="0" smtClean="0"/>
              <a:t>соглашения  </a:t>
            </a:r>
            <a:r>
              <a:rPr lang="ru-RU" sz="3600" b="1" dirty="0"/>
              <a:t>ГЧП,  МЧП (Статья 19)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 fontScale="25000" lnSpcReduction="20000"/>
          </a:bodyPr>
          <a:lstStyle/>
          <a:p>
            <a:r>
              <a:rPr lang="ru-RU" sz="8800" dirty="0"/>
              <a:t>Срок рассмотрения и оценки конкурсных предложений определяется в конкурсной документации на основании решения о реализации проекта</a:t>
            </a:r>
            <a:r>
              <a:rPr lang="ru-RU" sz="8800" dirty="0" smtClean="0"/>
              <a:t>.</a:t>
            </a:r>
          </a:p>
          <a:p>
            <a:endParaRPr lang="ru-RU" sz="8800" dirty="0"/>
          </a:p>
          <a:p>
            <a:r>
              <a:rPr lang="ru-RU" sz="8800" dirty="0" smtClean="0"/>
              <a:t>Результаты </a:t>
            </a:r>
            <a:r>
              <a:rPr lang="ru-RU" sz="8800" dirty="0"/>
              <a:t>оценки конкурсных предложений отражаются в протоколе рассмотрения и оценки конкурсных предложений, который подлежит размещению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в порядке, установленном для размещения сообщения о проведении конкурса, </a:t>
            </a:r>
            <a:r>
              <a:rPr lang="ru-RU" sz="8800" b="1" dirty="0"/>
              <a:t>в течение десяти дней </a:t>
            </a:r>
            <a:r>
              <a:rPr lang="ru-RU" sz="8800" dirty="0"/>
              <a:t>со дня истечения срока рассмотрения конкурсных предложений.</a:t>
            </a:r>
          </a:p>
          <a:p>
            <a:pPr marL="0" indent="0" algn="ctr">
              <a:buNone/>
            </a:pPr>
            <a:endParaRPr lang="ru-RU" sz="9600" dirty="0" smtClean="0"/>
          </a:p>
          <a:p>
            <a:pPr marL="0" indent="0" algn="ctr">
              <a:buNone/>
            </a:pPr>
            <a:r>
              <a:rPr lang="ru-RU" sz="9600" dirty="0" smtClean="0"/>
              <a:t> </a:t>
            </a:r>
            <a:r>
              <a:rPr lang="ru-RU" sz="7200" b="1" dirty="0" smtClean="0"/>
              <a:t>(ч.22,23   </a:t>
            </a:r>
            <a:r>
              <a:rPr lang="ru-RU" sz="7200" b="1" dirty="0"/>
              <a:t>ст.19 224-ФЗ)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894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 smtClean="0"/>
              <a:t>Конкурсная документация (</a:t>
            </a:r>
            <a:r>
              <a:rPr lang="ru-RU" sz="3600" b="1" dirty="0"/>
              <a:t>Статья </a:t>
            </a:r>
            <a:r>
              <a:rPr lang="ru-RU" sz="3600" b="1" dirty="0" smtClean="0"/>
              <a:t>21)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 smtClean="0"/>
              <a:t>Конкурсная </a:t>
            </a:r>
            <a:r>
              <a:rPr lang="ru-RU" sz="6400" b="1" dirty="0"/>
              <a:t>документация должна содержать:</a:t>
            </a:r>
          </a:p>
          <a:p>
            <a:r>
              <a:rPr lang="ru-RU" sz="6400" dirty="0"/>
              <a:t>1) решение о реализации проекта;</a:t>
            </a:r>
          </a:p>
          <a:p>
            <a:r>
              <a:rPr lang="ru-RU" sz="6400" dirty="0"/>
              <a:t>2) условия конкурса;</a:t>
            </a:r>
          </a:p>
          <a:p>
            <a:r>
              <a:rPr lang="ru-RU" sz="6400" dirty="0"/>
              <a:t>3) требования, которые предъявляются к профессиональным, деловым качествам представивших заявки на участие в конкурсе лиц и в соответствии с которыми проводится предварительный отбор участников конкурса, а также требования о наличии необходимых в соответствии с законодательством Российской Федерации лицензий на осуществление отдельных видов деятельности, свидетельств о допуске саморегулируемых организаций к выполнению предусмотренных соглашением работ и иных необходимых для реализации соглашения разрешений, за исключением случаев, если получение указанных лицензий, свидетельств, разрешений в соответствии с законодательством Российской Федерации допускается только после заключения соглашения и выполнения необходимых для этого условий такого соглашения;</a:t>
            </a:r>
          </a:p>
          <a:p>
            <a:r>
              <a:rPr lang="ru-RU" sz="6400" dirty="0" smtClean="0"/>
              <a:t>4</a:t>
            </a:r>
            <a:r>
              <a:rPr lang="ru-RU" sz="6400" dirty="0"/>
              <a:t>) исчерпывающий перечень документов и материалов, форму их направления лицами, представляющими заявки на участие в конкурсе, конкурсные предложения, и участниками конкурса;</a:t>
            </a:r>
          </a:p>
          <a:p>
            <a:r>
              <a:rPr lang="ru-RU" sz="6400" dirty="0"/>
              <a:t>5) критерии конкурса;</a:t>
            </a:r>
          </a:p>
          <a:p>
            <a:r>
              <a:rPr lang="ru-RU" sz="6400" dirty="0"/>
              <a:t>6) срок размещения сообщения о проведении конкурса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или направления уведомления лицам в соответствии с решением о заключении соглашения одновременно с приглашением принять участие в конкурсе;</a:t>
            </a:r>
          </a:p>
          <a:p>
            <a:pPr marL="0" indent="0" algn="ctr">
              <a:buNone/>
            </a:pPr>
            <a:r>
              <a:rPr lang="ru-RU" sz="7200" b="1" dirty="0" smtClean="0"/>
              <a:t> (ч.1  ст.21 224-ФЗ</a:t>
            </a:r>
            <a:r>
              <a:rPr lang="ru-RU" sz="7200" b="1" dirty="0"/>
              <a:t>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518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 smtClean="0"/>
              <a:t>Конкурсная документация (</a:t>
            </a:r>
            <a:r>
              <a:rPr lang="ru-RU" sz="3600" b="1" dirty="0"/>
              <a:t>Статья </a:t>
            </a:r>
            <a:r>
              <a:rPr lang="ru-RU" sz="3600" b="1" dirty="0" smtClean="0"/>
              <a:t>21)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 smtClean="0"/>
              <a:t>Конкурсная </a:t>
            </a:r>
            <a:r>
              <a:rPr lang="ru-RU" sz="6400" b="1" dirty="0"/>
              <a:t>документация должна содержать</a:t>
            </a:r>
            <a:r>
              <a:rPr lang="ru-RU" sz="6400" b="1" dirty="0" smtClean="0"/>
              <a:t>:</a:t>
            </a:r>
          </a:p>
          <a:p>
            <a:r>
              <a:rPr lang="ru-RU" sz="5600" dirty="0"/>
              <a:t>7) порядок представления заявок на участие в конкурсе и требования, предъявляемые к ним;</a:t>
            </a:r>
          </a:p>
          <a:p>
            <a:r>
              <a:rPr lang="ru-RU" sz="5600" dirty="0"/>
              <a:t>8) место и срок представления заявок на участие в конкурсе (даты, время начала и истечения срока);</a:t>
            </a:r>
          </a:p>
          <a:p>
            <a:r>
              <a:rPr lang="ru-RU" sz="5600" dirty="0"/>
              <a:t>9) порядок, место и срок предоставления конкурсной документации;</a:t>
            </a:r>
          </a:p>
          <a:p>
            <a:r>
              <a:rPr lang="ru-RU" sz="5600" dirty="0"/>
              <a:t>10) порядок предоставления разъяснений положений конкурсной документации;</a:t>
            </a:r>
          </a:p>
          <a:p>
            <a:r>
              <a:rPr lang="ru-RU" sz="5600" dirty="0"/>
              <a:t>11) указание на способы обеспечения частным партнером исполнения обязательств по соглашению, а также требование о представлении документов, подтверждающих обеспечение исполнения обязательств частного партнера по соглашению;</a:t>
            </a:r>
          </a:p>
          <a:p>
            <a:r>
              <a:rPr lang="ru-RU" sz="5600" dirty="0"/>
              <a:t>12) размер задатка, вносимого в обеспечение исполнения обязательства по заключению соглашения (далее - задаток), порядок и срок его внесения, реквизиты счетов, на которые вносится задаток;</a:t>
            </a:r>
          </a:p>
          <a:p>
            <a:r>
              <a:rPr lang="ru-RU" sz="5600" dirty="0"/>
              <a:t>13) порядок, место и срок представления конкурсных предложений (даты и время начала и истечения этого срока);</a:t>
            </a:r>
          </a:p>
          <a:p>
            <a:r>
              <a:rPr lang="ru-RU" sz="5600" dirty="0"/>
              <a:t>14) порядок и срок изменения и (или) отзыва заявок на участие в конкурсе и конкурсных предложений;</a:t>
            </a:r>
          </a:p>
          <a:p>
            <a:r>
              <a:rPr lang="ru-RU" sz="5600" dirty="0"/>
              <a:t>15) порядок, место, дату и время вскрытия конвертов с заявками на участие в конкурсе;</a:t>
            </a:r>
          </a:p>
          <a:p>
            <a:r>
              <a:rPr lang="ru-RU" sz="5600" dirty="0"/>
              <a:t>16) порядок и срок проведения предварительного отбора участников конкурса, дату подписания протокола о проведении предварительного отбора участников конкурса в случае, если такой отбор предусмотрен условиями конкурса;</a:t>
            </a:r>
          </a:p>
          <a:p>
            <a:r>
              <a:rPr lang="ru-RU" sz="5600" dirty="0"/>
              <a:t>17) порядок, место, дату и время вскрытия конвертов с конкурсными предложениями;</a:t>
            </a:r>
          </a:p>
          <a:p>
            <a:r>
              <a:rPr lang="ru-RU" sz="5600" dirty="0"/>
              <a:t>18) порядок рассмотрения и оценки конкурсных предложений;</a:t>
            </a:r>
          </a:p>
          <a:p>
            <a:r>
              <a:rPr lang="ru-RU" sz="5600" dirty="0"/>
              <a:t>19) порядок определения победителя конкурса;</a:t>
            </a:r>
          </a:p>
          <a:p>
            <a:r>
              <a:rPr lang="ru-RU" sz="5600" dirty="0"/>
              <a:t>20) срок подписания протокола о результатах проведения конкурса;</a:t>
            </a:r>
          </a:p>
          <a:p>
            <a:r>
              <a:rPr lang="ru-RU" sz="5600" dirty="0"/>
              <a:t>21) срок подписания соглашения;</a:t>
            </a:r>
          </a:p>
          <a:p>
            <a:r>
              <a:rPr lang="ru-RU" sz="5600" dirty="0"/>
              <a:t>22) срок и порядок проведения переговоров с победителем конкурса.</a:t>
            </a:r>
          </a:p>
          <a:p>
            <a:endParaRPr lang="ru-RU" sz="5600" b="1" dirty="0"/>
          </a:p>
          <a:p>
            <a:pPr marL="0" indent="0" algn="ctr">
              <a:buNone/>
            </a:pPr>
            <a:r>
              <a:rPr lang="ru-RU" sz="7200" b="1" dirty="0" smtClean="0"/>
              <a:t> (ч.1  ст.21 224-ФЗ</a:t>
            </a:r>
            <a:r>
              <a:rPr lang="ru-RU" sz="7200" b="1" dirty="0"/>
              <a:t>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743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 smtClean="0"/>
              <a:t>Конкурсная документация (</a:t>
            </a:r>
            <a:r>
              <a:rPr lang="ru-RU" sz="3600" b="1" dirty="0"/>
              <a:t>Статья </a:t>
            </a:r>
            <a:r>
              <a:rPr lang="ru-RU" sz="3600" b="1" dirty="0" smtClean="0"/>
              <a:t>21)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6600" dirty="0" smtClean="0"/>
              <a:t>   	</a:t>
            </a:r>
            <a:r>
              <a:rPr lang="ru-RU" sz="6600" dirty="0"/>
              <a:t> </a:t>
            </a:r>
            <a:r>
              <a:rPr lang="ru-RU" sz="6500" dirty="0"/>
              <a:t>Конкурсная документация не должна содержать требования к участникам конкурса, необоснованно ограничивающие доступ какого-либо из участников конкурса к участию в конкурсе и (или) создающие кому-либо из участников конкурса преимущественные условия участия в конкурсе.</a:t>
            </a:r>
          </a:p>
          <a:p>
            <a:pPr marL="0" indent="0" algn="just">
              <a:buNone/>
            </a:pPr>
            <a:r>
              <a:rPr lang="ru-RU" sz="6500" dirty="0"/>
              <a:t> </a:t>
            </a:r>
            <a:r>
              <a:rPr lang="ru-RU" sz="6500" dirty="0" smtClean="0"/>
              <a:t>  	В </a:t>
            </a:r>
            <a:r>
              <a:rPr lang="ru-RU" sz="6500" dirty="0"/>
              <a:t>случае проведения открытого конкурса публичный партнер размещает конкурсную документацию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</a:t>
            </a:r>
            <a:r>
              <a:rPr lang="ru-RU" sz="6500" b="1" dirty="0"/>
              <a:t> в срок, не превышающий пяти дней</a:t>
            </a:r>
            <a:r>
              <a:rPr lang="ru-RU" sz="6500" dirty="0"/>
              <a:t> со дня ее утверждения.</a:t>
            </a:r>
          </a:p>
          <a:p>
            <a:pPr marL="0" indent="0" algn="just">
              <a:buNone/>
            </a:pPr>
            <a:r>
              <a:rPr lang="ru-RU" sz="6500" dirty="0"/>
              <a:t> 	</a:t>
            </a:r>
            <a:r>
              <a:rPr lang="ru-RU" sz="6500" dirty="0" smtClean="0"/>
              <a:t>Публичный </a:t>
            </a:r>
            <a:r>
              <a:rPr lang="ru-RU" sz="6500" dirty="0"/>
              <a:t>партнер, конкурсная комиссия обязаны предоставлять в письменной форме разъяснения положений конкурсной документации по запросам заявителей, если такие запросы поступили к публичному партнеру, в конкурсную комиссию не позднее чем за десять дней до дня истечения срока представления заявок на участие в конкурсе. Разъяснения положений конкурсной документации направляются публичным партнером, конкурсной комиссией каждому заявителю в сроки, установленные конкурсной документацией, но не позднее чем за пять дней до дня истечения срока представления заявок на участие в конкурсе с приложением содержания запроса без указания заявителя, от которого поступил запрос</a:t>
            </a:r>
            <a:r>
              <a:rPr lang="ru-RU" sz="6500" dirty="0" smtClean="0"/>
              <a:t>.</a:t>
            </a:r>
          </a:p>
          <a:p>
            <a:pPr marL="0" indent="0" algn="just">
              <a:buNone/>
            </a:pPr>
            <a:r>
              <a:rPr lang="ru-RU" sz="6500" dirty="0" smtClean="0"/>
              <a:t>	Публичный </a:t>
            </a:r>
            <a:r>
              <a:rPr lang="ru-RU" sz="6500" dirty="0"/>
              <a:t>партнер вправе вносить изменения в конкурсную документацию при условии обязательного продления срока представления заявок на участие в конкурсе или конкурсных предложений не менее чем на тридцать дней со дня внесения таких изменений. Сообщение о внесении изменений в конкурсную документацию в течение трех дней со дня их внесения размещается конкурсной комиссией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</a:t>
            </a:r>
            <a:r>
              <a:rPr lang="ru-RU" sz="6500" dirty="0" smtClean="0"/>
              <a:t>,</a:t>
            </a:r>
          </a:p>
          <a:p>
            <a:pPr marL="0" indent="0">
              <a:buNone/>
            </a:pPr>
            <a:endParaRPr lang="ru-RU" sz="6400" b="1" dirty="0"/>
          </a:p>
          <a:p>
            <a:pPr marL="0" indent="0" algn="ctr">
              <a:buNone/>
            </a:pPr>
            <a:r>
              <a:rPr lang="ru-RU" sz="7200" b="1" dirty="0" smtClean="0"/>
              <a:t> (ч.3,4, 5  ст.21 224-ФЗ</a:t>
            </a:r>
            <a:r>
              <a:rPr lang="ru-RU" sz="7200" b="1" dirty="0"/>
              <a:t>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870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Порядок предоставления заявок (</a:t>
            </a:r>
            <a:r>
              <a:rPr lang="ru-RU" sz="3600" b="1" dirty="0"/>
              <a:t>Статья </a:t>
            </a:r>
            <a:r>
              <a:rPr lang="ru-RU" sz="3600" b="1" dirty="0" smtClean="0"/>
              <a:t>21)</a:t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54461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ru-RU" sz="6000" dirty="0" smtClean="0"/>
          </a:p>
          <a:p>
            <a:pPr marL="0" indent="0" algn="just">
              <a:buNone/>
            </a:pPr>
            <a:r>
              <a:rPr lang="ru-RU" sz="6000" dirty="0" smtClean="0"/>
              <a:t>1.</a:t>
            </a:r>
            <a:r>
              <a:rPr lang="ru-RU" sz="6000" dirty="0"/>
              <a:t> Заявки на участие в конкурсе должны отвечать требованиям, установленным к таким заявкам конкурсной документацией, содержать документы и материалы, предусмотренные конкурсной документацией и подтверждающие соответствие заявителей требованиям, предъявляемым к участникам конкурса.</a:t>
            </a:r>
          </a:p>
          <a:p>
            <a:pPr marL="0" indent="0" algn="just">
              <a:buNone/>
            </a:pPr>
            <a:r>
              <a:rPr lang="ru-RU" sz="6000" dirty="0" smtClean="0"/>
              <a:t>2</a:t>
            </a:r>
            <a:r>
              <a:rPr lang="ru-RU" sz="6000" dirty="0"/>
              <a:t>. Срок представления заявок на участие в конкурсе должен составлять не менее чем тридцать дней со дня размещения сообщения о проведении конкурса или со дня направления уведомления лицам в соответствии с решением о реализации проекта одновременно с приглашением принять участие в конкурсе.</a:t>
            </a:r>
          </a:p>
          <a:p>
            <a:pPr marL="0" indent="0" algn="just">
              <a:buNone/>
            </a:pPr>
            <a:r>
              <a:rPr lang="ru-RU" sz="6000" dirty="0" smtClean="0"/>
              <a:t>3</a:t>
            </a:r>
            <a:r>
              <a:rPr lang="ru-RU" sz="6000" dirty="0"/>
              <a:t>. Заявка на участие в конкурсе оформляется на русском языке в письменной произвольной форме с учетом положений </a:t>
            </a:r>
            <a:r>
              <a:rPr lang="ru-RU" sz="6000" dirty="0">
                <a:hlinkClick r:id="rId2"/>
              </a:rPr>
              <a:t>части 1</a:t>
            </a:r>
            <a:r>
              <a:rPr lang="ru-RU" sz="6000" dirty="0"/>
              <a:t> настоящей статьи в двух экземплярах (оригинал и копия), каждый из которых удостоверяется подписью заявителя и представляется в конкурсную комиссию в порядке, установленном конкурсной документацией, в отдельном запечатанном конверте. К заявке на участие в конкурсе прилагается удостоверенная подписью заявителя опись представленных им документов и материалов, оригинал которой остается в конкурсной комиссии, а копия - у заявителя.</a:t>
            </a:r>
          </a:p>
          <a:p>
            <a:pPr marL="0" indent="0" algn="just">
              <a:buNone/>
            </a:pPr>
            <a:r>
              <a:rPr lang="ru-RU" sz="6000" dirty="0" smtClean="0"/>
              <a:t>4</a:t>
            </a:r>
            <a:r>
              <a:rPr lang="ru-RU" sz="6000" dirty="0"/>
              <a:t>. Представленная в конкурсную комиссию заявка на участие в конкурсе подлежит регистрации в журнале заявок под порядковым номером с указанием даты и точного времени ее представления (часы и минуты) во избежание совпадения этого времени со временем представления других заявок на участие в конкурсе. На копии описи представленных заявителем документов и материалов делается отметка о дате и времени представления заявки на участие в конкурсе с указанием номера такой заявки.</a:t>
            </a:r>
          </a:p>
          <a:p>
            <a:pPr marL="0" indent="0" algn="just">
              <a:buNone/>
            </a:pPr>
            <a:r>
              <a:rPr lang="ru-RU" sz="6000" dirty="0" smtClean="0"/>
              <a:t>5</a:t>
            </a:r>
            <a:r>
              <a:rPr lang="ru-RU" sz="6000" dirty="0"/>
              <a:t>. Заявитель вправе изменить или отозвать свою заявку на участие в конкурсе в любое время до истечения срока представления в конкурсную комиссию заявок на участие в конкурсе. Изменение заявки на участие в конкурсе или уведомление о ее отзыве считается действительным, если такое изменение или такое уведомление поступило в конкурсную комиссию до истечения срока представления заявок на участие в конкурсе.</a:t>
            </a:r>
          </a:p>
          <a:p>
            <a:pPr marL="0" indent="0" algn="ctr">
              <a:buNone/>
            </a:pPr>
            <a:r>
              <a:rPr lang="ru-RU" sz="7200" b="1" dirty="0" smtClean="0"/>
              <a:t> (ч. ст.23 224-ФЗ</a:t>
            </a:r>
            <a:r>
              <a:rPr lang="ru-RU" sz="7200" b="1" dirty="0"/>
              <a:t>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053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600" b="1" dirty="0" smtClean="0"/>
              <a:t>Порядок определения победителя конкурса (</a:t>
            </a:r>
            <a:r>
              <a:rPr lang="ru-RU" sz="3600" b="1" dirty="0"/>
              <a:t>Статья </a:t>
            </a:r>
            <a:r>
              <a:rPr lang="ru-RU" sz="3600" b="1" dirty="0" smtClean="0"/>
              <a:t>29)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25000" lnSpcReduction="20000"/>
          </a:bodyPr>
          <a:lstStyle/>
          <a:p>
            <a:r>
              <a:rPr lang="ru-RU" sz="7300" dirty="0"/>
              <a:t>1. Победителем конкурса признается участник конкурса, предложивший наилучшие условия, определяемые в порядке, </a:t>
            </a:r>
            <a:r>
              <a:rPr lang="ru-RU" sz="7300" dirty="0" smtClean="0"/>
              <a:t>предусмотренном </a:t>
            </a:r>
            <a:r>
              <a:rPr lang="ru-RU" sz="7300" dirty="0" smtClean="0">
                <a:hlinkClick r:id="rId2"/>
              </a:rPr>
              <a:t>статьей </a:t>
            </a:r>
            <a:r>
              <a:rPr lang="ru-RU" sz="7300" dirty="0">
                <a:hlinkClick r:id="rId2"/>
              </a:rPr>
              <a:t>28</a:t>
            </a:r>
            <a:r>
              <a:rPr lang="ru-RU" sz="7300" dirty="0"/>
              <a:t> настоящего Федерального закона.</a:t>
            </a:r>
          </a:p>
          <a:p>
            <a:r>
              <a:rPr lang="ru-RU" sz="7300" dirty="0"/>
              <a:t>2. В случае, если два и более конкурсных предложения содержат равные наилучшие условия, победителем конкурса признается участник конкурса, раньше других участников конкурса представивший в конкурсную комиссию конкурсное предложение.</a:t>
            </a:r>
          </a:p>
          <a:p>
            <a:r>
              <a:rPr lang="ru-RU" sz="7300" dirty="0"/>
              <a:t>3. Решение об определении победителя конкурса оформляется протоколом рассмотрения и оценки конкурсных предложений, в котором указываются:</a:t>
            </a:r>
          </a:p>
          <a:p>
            <a:r>
              <a:rPr lang="ru-RU" sz="7300" dirty="0"/>
              <a:t>1) критерии конкурса;</a:t>
            </a:r>
          </a:p>
          <a:p>
            <a:r>
              <a:rPr lang="ru-RU" sz="7300" dirty="0"/>
              <a:t>2) условия, содержащиеся в конкурсных предложениях;</a:t>
            </a:r>
          </a:p>
          <a:p>
            <a:r>
              <a:rPr lang="ru-RU" sz="7300" dirty="0"/>
              <a:t>3) результаты рассмотрения конкурсных предложений с указанием конкурсных предложений, в отношении которых принято решение об их несоответствии требованиям конкурсной документации;</a:t>
            </a:r>
          </a:p>
          <a:p>
            <a:r>
              <a:rPr lang="ru-RU" sz="7300" dirty="0"/>
              <a:t>4) результаты оценки конкурсных предложений;</a:t>
            </a:r>
          </a:p>
          <a:p>
            <a:r>
              <a:rPr lang="ru-RU" sz="7300" dirty="0"/>
              <a:t>5) наименование и место нахождения победителя конкурса, обоснование принятого конкурсной комиссией решения о признании участника конкурса победителем конкурса, а также участника конкурса, конкурсное предложение которого по результатам рассмотрения и оценки конкурсных предложений содержит лучшие условия, следующие после условий, предложенных победителем конкурса</a:t>
            </a:r>
          </a:p>
          <a:p>
            <a:pPr marL="0" indent="0" algn="ctr">
              <a:buNone/>
            </a:pPr>
            <a:r>
              <a:rPr lang="ru-RU" sz="7200" b="1" dirty="0" smtClean="0"/>
              <a:t> (ч. ст.29 224-ФЗ</a:t>
            </a:r>
            <a:r>
              <a:rPr lang="ru-RU" sz="7200" b="1" dirty="0"/>
              <a:t>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796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Порядок заключения </a:t>
            </a:r>
            <a:r>
              <a:rPr lang="ru-RU" sz="3200" b="1" dirty="0" smtClean="0"/>
              <a:t>соглашения ГЧП, МЧП (статья 32)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 Публичный партнер в </a:t>
            </a:r>
            <a:r>
              <a:rPr lang="ru-RU" b="1" dirty="0"/>
              <a:t>течение пяти дней </a:t>
            </a:r>
            <a:r>
              <a:rPr lang="ru-RU" dirty="0"/>
              <a:t>со дня подписания членами конкурсной комиссии протокола о результатах проведения конкурса направляет победителю конкурса экземпляр указанного протокола, проект соглашения, включающий в себя условия соглашения, определенные решением о реализации проекта, конкурсной документацией и представленным победителем конкурса конкурсным предложением, а также иные предусмотренные настоящим Федеральным законом, другими федеральными законами условия. Соглашение должно быть подписано в срок, установленный конкурсной документацией, </a:t>
            </a:r>
            <a:r>
              <a:rPr lang="ru-RU" b="1" dirty="0"/>
              <a:t>но не ранее десяти дней с момента размещения итогового протокола</a:t>
            </a:r>
            <a:r>
              <a:rPr lang="ru-RU" dirty="0"/>
              <a:t> о результатах проведения конкурса на официальном сайте Российской Федерации в информационно-телекоммуникационной сети "Интернет" для размещения информации о проведении торгов, определенном Правительством Российской Федерации, в случае проведения открытого конкурса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ctr"/>
            <a:r>
              <a:rPr lang="ru-RU" sz="2900" b="1" dirty="0"/>
              <a:t> (</a:t>
            </a:r>
            <a:r>
              <a:rPr lang="ru-RU" sz="2900" b="1" dirty="0" smtClean="0"/>
              <a:t>ч.1 ст.32 </a:t>
            </a:r>
            <a:r>
              <a:rPr lang="ru-RU" sz="2900" b="1" dirty="0"/>
              <a:t>224-ФЗ)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666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Порядок заключения соглашения ГЧП, МЧП (статья 32)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 </a:t>
            </a:r>
            <a:r>
              <a:rPr lang="ru-RU" sz="2400" dirty="0"/>
              <a:t>Соглашение заключается в письменной форме с победителем конкурса или иным лицом, указанным в </a:t>
            </a:r>
            <a:r>
              <a:rPr lang="ru-RU" sz="2400" dirty="0">
                <a:hlinkClick r:id="rId2"/>
              </a:rPr>
              <a:t>пунктах 1</a:t>
            </a:r>
            <a:r>
              <a:rPr lang="ru-RU" sz="2400" dirty="0"/>
              <a:t> - </a:t>
            </a:r>
            <a:r>
              <a:rPr lang="ru-RU" sz="2400" dirty="0">
                <a:hlinkClick r:id="rId3"/>
              </a:rPr>
              <a:t>4 части 2</a:t>
            </a:r>
            <a:r>
              <a:rPr lang="ru-RU" sz="2400" dirty="0"/>
              <a:t> и </a:t>
            </a:r>
            <a:r>
              <a:rPr lang="ru-RU" sz="2400" dirty="0">
                <a:hlinkClick r:id="rId4"/>
              </a:rPr>
              <a:t>части 24 статьи 19</a:t>
            </a:r>
            <a:r>
              <a:rPr lang="ru-RU" sz="2400" dirty="0"/>
              <a:t> </a:t>
            </a:r>
            <a:r>
              <a:rPr lang="ru-RU" sz="2400" dirty="0" smtClean="0"/>
              <a:t> 224- ФЗ, </a:t>
            </a:r>
            <a:r>
              <a:rPr lang="ru-RU" sz="2400" dirty="0"/>
              <a:t>при условии представления ими документов, предусмотренных конкурсной документацией и подтверждающих обеспечение исполнения обязательств по соглашению в случае, если такое обеспечение исполнения обязательств предусмотрено конкурсной документацией</a:t>
            </a:r>
            <a:r>
              <a:rPr lang="ru-RU" sz="2400" dirty="0" smtClean="0"/>
              <a:t>.</a:t>
            </a:r>
          </a:p>
          <a:p>
            <a:endParaRPr lang="ru-RU" dirty="0" smtClean="0"/>
          </a:p>
          <a:p>
            <a:pPr algn="ctr"/>
            <a:r>
              <a:rPr lang="ru-RU" dirty="0"/>
              <a:t> </a:t>
            </a:r>
            <a:r>
              <a:rPr lang="ru-RU" sz="1800" b="1" dirty="0"/>
              <a:t>(</a:t>
            </a:r>
            <a:r>
              <a:rPr lang="ru-RU" sz="1800" b="1" dirty="0" smtClean="0"/>
              <a:t>ч.5 </a:t>
            </a:r>
            <a:r>
              <a:rPr lang="ru-RU" sz="1800" b="1" dirty="0"/>
              <a:t>ст.32 224-ФЗ)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902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Предоставление частному партнеру земельного участка, лесного участка, водного объекта, части водного объекта, участка недр и их </a:t>
            </a:r>
            <a:r>
              <a:rPr lang="ru-RU" sz="2700" b="1" dirty="0" smtClean="0"/>
              <a:t>использование (статья 33</a:t>
            </a:r>
            <a:r>
              <a:rPr lang="ru-RU" sz="3100" b="1" dirty="0" smtClean="0"/>
              <a:t>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6300" dirty="0" smtClean="0"/>
          </a:p>
          <a:p>
            <a:pPr marL="0" indent="0">
              <a:buNone/>
            </a:pPr>
            <a:r>
              <a:rPr lang="ru-RU" sz="6300" dirty="0" smtClean="0"/>
              <a:t>1</a:t>
            </a:r>
            <a:r>
              <a:rPr lang="ru-RU" sz="6300" dirty="0"/>
              <a:t>. Земельный участок, на котором расположен объект соглашения и (или) который необходим для осуществления деятельности, предусмотренной соглашением</a:t>
            </a:r>
            <a:r>
              <a:rPr lang="ru-RU" sz="6300" dirty="0" smtClean="0"/>
              <a:t>, предоставляются </a:t>
            </a:r>
            <a:r>
              <a:rPr lang="ru-RU" sz="6300" dirty="0"/>
              <a:t>частному партнеру в аренду </a:t>
            </a:r>
            <a:r>
              <a:rPr lang="ru-RU" sz="6300" dirty="0" smtClean="0"/>
              <a:t>в соответствии </a:t>
            </a:r>
            <a:r>
              <a:rPr lang="ru-RU" sz="6300" dirty="0"/>
              <a:t> </a:t>
            </a:r>
            <a:r>
              <a:rPr lang="ru-RU" sz="6300" dirty="0">
                <a:hlinkClick r:id="rId3"/>
              </a:rPr>
              <a:t>земельным</a:t>
            </a:r>
            <a:r>
              <a:rPr lang="ru-RU" sz="6300" dirty="0" smtClean="0"/>
              <a:t>,</a:t>
            </a:r>
            <a:r>
              <a:rPr lang="ru-RU" sz="6300" dirty="0"/>
              <a:t> </a:t>
            </a:r>
            <a:r>
              <a:rPr lang="ru-RU" sz="6300" dirty="0">
                <a:hlinkClick r:id="rId4"/>
              </a:rPr>
              <a:t>лесным</a:t>
            </a:r>
            <a:r>
              <a:rPr lang="ru-RU" sz="6300" dirty="0" smtClean="0"/>
              <a:t>, </a:t>
            </a:r>
            <a:r>
              <a:rPr lang="ru-RU" sz="6300" dirty="0"/>
              <a:t> </a:t>
            </a:r>
            <a:r>
              <a:rPr lang="ru-RU" sz="6300" dirty="0">
                <a:hlinkClick r:id="rId5"/>
              </a:rPr>
              <a:t>водным</a:t>
            </a:r>
            <a:r>
              <a:rPr lang="ru-RU" sz="6300" dirty="0"/>
              <a:t> законодательством, </a:t>
            </a:r>
            <a:endParaRPr lang="ru-RU" sz="6300" dirty="0" smtClean="0"/>
          </a:p>
          <a:p>
            <a:pPr marL="0" indent="0">
              <a:buNone/>
            </a:pPr>
            <a:r>
              <a:rPr lang="ru-RU" sz="6300" dirty="0" smtClean="0">
                <a:hlinkClick r:id="rId6"/>
              </a:rPr>
              <a:t>законодательством</a:t>
            </a:r>
            <a:r>
              <a:rPr lang="ru-RU" sz="6300" dirty="0"/>
              <a:t> Российской Федерации о недрах </a:t>
            </a:r>
            <a:r>
              <a:rPr lang="ru-RU" sz="6300" b="1" dirty="0"/>
              <a:t>без проведения торгов </a:t>
            </a:r>
            <a:r>
              <a:rPr lang="ru-RU" sz="6300" dirty="0"/>
              <a:t>на срок, который устанавливается соглашением в соответствии с земельным, лесным, водным законодательством, законодательством Российской Федерации о недрах и не может превышать срок действия такого соглашения</a:t>
            </a:r>
            <a:r>
              <a:rPr lang="ru-RU" sz="6300" dirty="0" smtClean="0"/>
              <a:t>.</a:t>
            </a:r>
          </a:p>
          <a:p>
            <a:pPr marL="0" indent="0">
              <a:buNone/>
            </a:pPr>
            <a:r>
              <a:rPr lang="ru-RU" sz="6300" dirty="0"/>
              <a:t>2. Договор аренды земельного участка должен быть заключен с частным партнером не позднее </a:t>
            </a:r>
            <a:r>
              <a:rPr lang="ru-RU" sz="6300" b="1" dirty="0"/>
              <a:t>чем через пятнадцать дней </a:t>
            </a:r>
            <a:r>
              <a:rPr lang="ru-RU" sz="6300" dirty="0"/>
              <a:t>со дня подписания соглашения, если такой земельный участок образован и иные сроки не установлены конкурсной документацией, или не позднее чем через </a:t>
            </a:r>
            <a:r>
              <a:rPr lang="ru-RU" sz="6300" b="1" dirty="0"/>
              <a:t>шестьдесят дней, </a:t>
            </a:r>
            <a:r>
              <a:rPr lang="ru-RU" sz="6300" dirty="0"/>
              <a:t>если такой земельный участок предстоит образовать и иные сроки не установлены конкурсной документацией. Использование частным партнером предоставленных ему земельного участка, лесного участка, водного объекта, участка недр осуществляется в соответствии с земельным, лесным, водным законодательством, законодательством Российской Федерации о недрах.</a:t>
            </a:r>
          </a:p>
          <a:p>
            <a:pPr marL="0" indent="0">
              <a:buNone/>
            </a:pPr>
            <a:r>
              <a:rPr lang="ru-RU" sz="6300" dirty="0"/>
              <a:t>3. Земельный участок, лесной участок, водный объект, часть водного объекта, участок недр, предоставляемые в соответствии с настоящей статьей, должны находиться в собственности публичного партнера и на момент их передачи частному партнеру быть свободными от прав третьих лиц.</a:t>
            </a:r>
          </a:p>
          <a:p>
            <a:pPr marL="0" indent="0">
              <a:buNone/>
            </a:pPr>
            <a:r>
              <a:rPr lang="ru-RU" sz="6300" dirty="0"/>
              <a:t>5. Прекращение соглашения является основанием для прекращения заключенного в соответствии с </a:t>
            </a:r>
            <a:r>
              <a:rPr lang="ru-RU" sz="6300" dirty="0">
                <a:hlinkClick r:id="rId7"/>
              </a:rPr>
              <a:t>частями 1</a:t>
            </a:r>
            <a:r>
              <a:rPr lang="ru-RU" sz="6300" dirty="0"/>
              <a:t> и </a:t>
            </a:r>
            <a:r>
              <a:rPr lang="ru-RU" sz="6300" dirty="0">
                <a:hlinkClick r:id="rId8"/>
              </a:rPr>
              <a:t>2</a:t>
            </a:r>
            <a:r>
              <a:rPr lang="ru-RU" sz="6300" dirty="0"/>
              <a:t> настоящей статьи договора аренды земельного участка, лесного участка, водного объекта, участка недр, за исключением случаев, предусмотренных </a:t>
            </a:r>
            <a:r>
              <a:rPr lang="ru-RU" sz="6300" dirty="0">
                <a:hlinkClick r:id="rId9"/>
              </a:rPr>
              <a:t>частью 6</a:t>
            </a:r>
            <a:r>
              <a:rPr lang="ru-RU" sz="6300" dirty="0"/>
              <a:t>настоящей статьи</a:t>
            </a:r>
            <a:r>
              <a:rPr lang="ru-RU" sz="6300" dirty="0" smtClean="0"/>
              <a:t>.</a:t>
            </a:r>
            <a:endParaRPr lang="ru-RU" dirty="0"/>
          </a:p>
          <a:p>
            <a:pPr marL="0" indent="0" algn="ctr">
              <a:buNone/>
            </a:pPr>
            <a:r>
              <a:rPr lang="ru-RU" sz="7200" b="1" dirty="0"/>
              <a:t> (</a:t>
            </a:r>
            <a:r>
              <a:rPr lang="ru-RU" sz="7200" b="1" dirty="0" smtClean="0"/>
              <a:t>ч.1-3,5 ст.33 </a:t>
            </a:r>
            <a:r>
              <a:rPr lang="ru-RU" sz="7200" b="1" dirty="0"/>
              <a:t>224-ФЗ)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04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 Разработка предложения о реализации проекта ГЧП, МЧП(статья 8)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 smtClean="0"/>
              <a:t>Предложение </a:t>
            </a:r>
            <a:r>
              <a:rPr lang="ru-RU" dirty="0"/>
              <a:t>о реализации проекта </a:t>
            </a:r>
            <a:r>
              <a:rPr lang="ru-RU" dirty="0" smtClean="0"/>
              <a:t> направляется главе </a:t>
            </a:r>
            <a:r>
              <a:rPr lang="ru-RU" dirty="0"/>
              <a:t>муниципального образования, который определяет орган местного самоуправления, уполномоченный в рамках своей компетенции на рассмотрение предложения о реализации проекта  МЧП и направляет в указанный </a:t>
            </a:r>
            <a:r>
              <a:rPr lang="ru-RU" dirty="0" smtClean="0"/>
              <a:t>орган (далее  -УО ПП)  </a:t>
            </a:r>
            <a:r>
              <a:rPr lang="ru-RU" dirty="0"/>
              <a:t>поступившее предложение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ctr"/>
            <a:r>
              <a:rPr lang="ru-RU" sz="2100" b="1" dirty="0"/>
              <a:t>(п. </a:t>
            </a:r>
            <a:r>
              <a:rPr lang="ru-RU" sz="2100" b="1" dirty="0" smtClean="0"/>
              <a:t>3 </a:t>
            </a:r>
            <a:r>
              <a:rPr lang="ru-RU" sz="2100" b="1" dirty="0"/>
              <a:t>ПП 1388 от 19.12.2015)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03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48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Блок-схема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579296" cy="626469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9308" y="950250"/>
            <a:ext cx="2232248" cy="420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Разработка предложения  о реализации МЧП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00808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Направление предложения на рассмотрение Главе МО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348880"/>
            <a:ext cx="223224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Глава МО определяет уполномоченный орган МС  (УОМС) для рассмотрения предложения в рамках установленной компетенции и направляет предложение на рассмотрение в этот орган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3876640"/>
            <a:ext cx="223224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УОМС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 рассматривает предложение в течение 90 дней и принимает одно из решений: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О невозможности реализации проекта;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-о направлении проекта в УО в целях определения  его сравнительного преимущества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59832" y="4293096"/>
            <a:ext cx="2664100" cy="1339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В ходе рассмотрения предложения ПП не менее чем за 45 дней  направляет запрос  в финансовый орган,, осуществляющий составление и организацию исполнения бюджета о наличии финансовых средств на реализацию проекта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2412" y="5733256"/>
            <a:ext cx="84100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 течение 10 дней со дня принятия решения ПП: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 направляет  инициатору предложения такое решение и протоколы (в случае проведения переговоров)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 размещает  решение и протоколы (в случае проведения переговоров) на официальном сайте ПП,;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-направляет предложение в Уполномоченный орган в целях проведения сравнительного преимущества.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4653136"/>
            <a:ext cx="3024336" cy="879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Проведение Уполномоченным органом субъекта РФ оценки эффективности проекта МЧП, ГЧП и определения его сравнительного преимущества  в течение 90 дней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490964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 течение 5 дней УО направляет  заключение об эффективности проекта  </a:t>
            </a:r>
            <a:r>
              <a:rPr lang="ru-RU" sz="1200" b="1" dirty="0">
                <a:solidFill>
                  <a:schemeClr val="tx1"/>
                </a:solidFill>
              </a:rPr>
              <a:t>в </a:t>
            </a:r>
            <a:r>
              <a:rPr lang="ru-RU" sz="1200" b="1" dirty="0" smtClean="0">
                <a:solidFill>
                  <a:schemeClr val="tx1"/>
                </a:solidFill>
              </a:rPr>
              <a:t>ОГВ, главе МО, уполномоченными </a:t>
            </a:r>
            <a:r>
              <a:rPr lang="ru-RU" sz="1200" b="1" dirty="0">
                <a:solidFill>
                  <a:schemeClr val="tx1"/>
                </a:solidFill>
              </a:rPr>
              <a:t>в соответствии с 224-ФЗ на принятие решения о реализации проекта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891003" y="2168860"/>
            <a:ext cx="3024336" cy="111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Решение о реализации проекта принимается </a:t>
            </a:r>
            <a:r>
              <a:rPr lang="ru-RU" sz="1200" b="1" dirty="0" smtClean="0">
                <a:solidFill>
                  <a:schemeClr val="tx1"/>
                </a:solidFill>
              </a:rPr>
              <a:t> Главой МО  </a:t>
            </a:r>
            <a:r>
              <a:rPr lang="ru-RU" sz="1200" b="1" dirty="0">
                <a:solidFill>
                  <a:schemeClr val="tx1"/>
                </a:solidFill>
              </a:rPr>
              <a:t>при наличии положительного заключения уполномоченного органа в срок, не превышающий шестидесяти дней со дня получения положительного </a:t>
            </a:r>
            <a:r>
              <a:rPr lang="ru-RU" sz="1069" b="1" dirty="0">
                <a:solidFill>
                  <a:schemeClr val="tx1"/>
                </a:solidFill>
              </a:rPr>
              <a:t>заключения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832140" y="1335241"/>
            <a:ext cx="30603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Организация и проведение конкурса в течение 180 дней (за исключением случая, если инициатором проекта МЧП, ГЧП является частный партнер)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59832" y="548680"/>
            <a:ext cx="2592092" cy="1901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</a:rPr>
              <a:t>В случае, если решение о реализации проекта принято на основании предложения о реализации проекта, подготовленного ЧП, ПП в срок, не превышающий </a:t>
            </a:r>
            <a:r>
              <a:rPr lang="ru-RU" sz="1100" b="1" dirty="0" smtClean="0">
                <a:solidFill>
                  <a:schemeClr val="tx1"/>
                </a:solidFill>
              </a:rPr>
              <a:t>10 </a:t>
            </a:r>
            <a:r>
              <a:rPr lang="ru-RU" sz="1100" b="1" dirty="0">
                <a:solidFill>
                  <a:schemeClr val="tx1"/>
                </a:solidFill>
              </a:rPr>
              <a:t>дней со дня принятия решения, размещает на официальном сайте РФ для размещения информации о проведении торгов, и на официальном сайте ПП </a:t>
            </a:r>
            <a:r>
              <a:rPr lang="ru-RU" sz="1100" b="1" dirty="0" smtClean="0">
                <a:solidFill>
                  <a:schemeClr val="tx1"/>
                </a:solidFill>
              </a:rPr>
              <a:t> принятое </a:t>
            </a:r>
            <a:r>
              <a:rPr lang="ru-RU" sz="1200" b="1" dirty="0" smtClean="0">
                <a:solidFill>
                  <a:schemeClr val="tx1"/>
                </a:solidFill>
              </a:rPr>
              <a:t>решение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038696" y="2723708"/>
            <a:ext cx="2613228" cy="14253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tx1"/>
                </a:solidFill>
              </a:rPr>
              <a:t>Заключение соглашения МЧП с </a:t>
            </a:r>
            <a:r>
              <a:rPr lang="ru-RU" sz="1200" b="1" i="1" dirty="0">
                <a:solidFill>
                  <a:schemeClr val="tx1"/>
                </a:solidFill>
              </a:rPr>
              <a:t>инициатором </a:t>
            </a:r>
            <a:r>
              <a:rPr lang="ru-RU" sz="1200" b="1" i="1" dirty="0" smtClean="0">
                <a:solidFill>
                  <a:schemeClr val="tx1"/>
                </a:solidFill>
              </a:rPr>
              <a:t>проекта в 10-дневный срок, </a:t>
            </a:r>
            <a:r>
              <a:rPr lang="ru-RU" sz="1200" b="1" i="1" dirty="0">
                <a:solidFill>
                  <a:schemeClr val="tx1"/>
                </a:solidFill>
              </a:rPr>
              <a:t>если в течение </a:t>
            </a:r>
            <a:r>
              <a:rPr lang="ru-RU" sz="1200" b="1" i="1" dirty="0" smtClean="0">
                <a:solidFill>
                  <a:schemeClr val="tx1"/>
                </a:solidFill>
              </a:rPr>
              <a:t> 45 дней с </a:t>
            </a:r>
            <a:r>
              <a:rPr lang="ru-RU" sz="1200" b="1" i="1" dirty="0">
                <a:solidFill>
                  <a:schemeClr val="tx1"/>
                </a:solidFill>
              </a:rPr>
              <a:t>момента размещения проекта, подготовленного  </a:t>
            </a:r>
            <a:r>
              <a:rPr lang="ru-RU" sz="1200" b="1" i="1" dirty="0" smtClean="0">
                <a:solidFill>
                  <a:schemeClr val="tx1"/>
                </a:solidFill>
              </a:rPr>
              <a:t>ЧП не поступило заявок</a:t>
            </a:r>
            <a:endParaRPr lang="ru-RU" sz="1200" b="1" i="1" dirty="0">
              <a:solidFill>
                <a:schemeClr val="tx1"/>
              </a:solidFill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1547664" y="1374309"/>
            <a:ext cx="72008" cy="310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1583668" y="206084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1655676" y="3645024"/>
            <a:ext cx="45719" cy="2316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1701395" y="5532824"/>
            <a:ext cx="45719" cy="200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2791664" y="4797152"/>
            <a:ext cx="26816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лево 38"/>
          <p:cNvSpPr/>
          <p:nvPr/>
        </p:nvSpPr>
        <p:spPr>
          <a:xfrm>
            <a:off x="2828080" y="5183481"/>
            <a:ext cx="268168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верх 39"/>
          <p:cNvSpPr/>
          <p:nvPr/>
        </p:nvSpPr>
        <p:spPr>
          <a:xfrm>
            <a:off x="7452320" y="5532824"/>
            <a:ext cx="45719" cy="2004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верх 40"/>
          <p:cNvSpPr/>
          <p:nvPr/>
        </p:nvSpPr>
        <p:spPr>
          <a:xfrm>
            <a:off x="7452280" y="4427068"/>
            <a:ext cx="45719" cy="2143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верх 42"/>
          <p:cNvSpPr/>
          <p:nvPr/>
        </p:nvSpPr>
        <p:spPr>
          <a:xfrm flipH="1">
            <a:off x="7422200" y="1983313"/>
            <a:ext cx="90636" cy="1550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лево 43"/>
          <p:cNvSpPr/>
          <p:nvPr/>
        </p:nvSpPr>
        <p:spPr>
          <a:xfrm>
            <a:off x="5736846" y="2291270"/>
            <a:ext cx="190588" cy="540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4139952" y="2449943"/>
            <a:ext cx="72008" cy="273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7380312" y="3346948"/>
            <a:ext cx="45719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404663"/>
            <a:ext cx="3096344" cy="756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>
                <a:solidFill>
                  <a:schemeClr val="tx1"/>
                </a:solidFill>
              </a:rPr>
              <a:t>Заключение соглашения МЧП с  </a:t>
            </a:r>
            <a:r>
              <a:rPr lang="ru-RU" sz="1200" b="1" i="1" dirty="0" smtClean="0">
                <a:solidFill>
                  <a:schemeClr val="tx1"/>
                </a:solidFill>
              </a:rPr>
              <a:t>победителем конкурса </a:t>
            </a:r>
            <a:r>
              <a:rPr lang="ru-RU" sz="1200" b="1" i="1" dirty="0">
                <a:solidFill>
                  <a:schemeClr val="tx1"/>
                </a:solidFill>
              </a:rPr>
              <a:t>проекта в </a:t>
            </a:r>
            <a:r>
              <a:rPr lang="ru-RU" sz="1200" b="1" i="1" dirty="0" smtClean="0">
                <a:solidFill>
                  <a:schemeClr val="tx1"/>
                </a:solidFill>
              </a:rPr>
              <a:t>10-дневный срок со дня подписания итогового протокола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7422200" y="1196752"/>
            <a:ext cx="45719" cy="13848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67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Установленные сроки для проведения процедуры заключения соглашения МЧП, ГЧП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Инициатор – Публичный </a:t>
            </a:r>
            <a:r>
              <a:rPr lang="ru-RU" dirty="0" smtClean="0"/>
              <a:t>партнёр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445 дней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Инициатор – </a:t>
            </a:r>
            <a:r>
              <a:rPr lang="ru-RU" dirty="0" smtClean="0"/>
              <a:t>Частный партнёр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310 дней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50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 Разработка предложения о реализации проекта ГЧП, МЧП(статья 8)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4000" dirty="0"/>
              <a:t>В срок, не превышающий </a:t>
            </a:r>
            <a:r>
              <a:rPr lang="ru-RU" sz="4000" b="1" dirty="0" smtClean="0"/>
              <a:t>девяносто </a:t>
            </a:r>
            <a:r>
              <a:rPr lang="ru-RU" sz="4000" b="1" dirty="0"/>
              <a:t>дней </a:t>
            </a:r>
            <a:r>
              <a:rPr lang="ru-RU" sz="4000" dirty="0"/>
              <a:t>со дня поступления от ЧП предложения, </a:t>
            </a:r>
            <a:r>
              <a:rPr lang="ru-RU" sz="4000" dirty="0" smtClean="0"/>
              <a:t> УО ПП </a:t>
            </a:r>
            <a:r>
              <a:rPr lang="ru-RU" sz="4000" dirty="0"/>
              <a:t>обязан рассмотреть такое предложение в </a:t>
            </a:r>
            <a:r>
              <a:rPr lang="ru-RU" sz="4000" dirty="0">
                <a:hlinkClick r:id="rId2"/>
              </a:rPr>
              <a:t>порядке</a:t>
            </a:r>
            <a:r>
              <a:rPr lang="ru-RU" sz="4000" dirty="0"/>
              <a:t>, установленном Правительством Российской Федерации (ПП 1388 от 19.12.2015), и принять одно из следующих решений:</a:t>
            </a:r>
          </a:p>
          <a:p>
            <a:r>
              <a:rPr lang="ru-RU" sz="4000" dirty="0"/>
              <a:t>1) о направлении предложения о реализации проекта на рассмотрение в уполномоченный орган в целях оценки эффективности и определения его сравнительного преимущества;</a:t>
            </a:r>
          </a:p>
          <a:p>
            <a:r>
              <a:rPr lang="ru-RU" sz="4000" dirty="0"/>
              <a:t>2) о невозможности реализации проекта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В ходе рассмотрения предложения о реализации проекта ПП не менее чем за 45 дней до вынесения решения направляет в финансовый орган, осуществляющий составление и организацию исполнение бюджета, запрос о предоставлении заключения о наличии средств  на реализацию  проекта в соответствии с документами стратегического планирования.</a:t>
            </a:r>
            <a:endParaRPr lang="ru-RU" sz="4000" dirty="0"/>
          </a:p>
          <a:p>
            <a:pPr algn="ctr"/>
            <a:endParaRPr lang="ru-RU" sz="4200" dirty="0"/>
          </a:p>
          <a:p>
            <a:pPr algn="ctr"/>
            <a:r>
              <a:rPr lang="ru-RU" sz="3800" b="1" dirty="0"/>
              <a:t> (ч.5 ст.8 224-ФЗ)</a:t>
            </a:r>
          </a:p>
          <a:p>
            <a:pPr algn="ctr"/>
            <a:r>
              <a:rPr lang="ru-RU" sz="3800" b="1" dirty="0"/>
              <a:t>(п. </a:t>
            </a:r>
            <a:r>
              <a:rPr lang="ru-RU" sz="3800" b="1" dirty="0" smtClean="0"/>
              <a:t>4, 7 </a:t>
            </a:r>
            <a:r>
              <a:rPr lang="ru-RU" sz="3800" b="1" dirty="0"/>
              <a:t>ПП 1388 от 19.12.2015)</a:t>
            </a:r>
          </a:p>
        </p:txBody>
      </p:sp>
    </p:spTree>
    <p:extLst>
      <p:ext uri="{BB962C8B-B14F-4D97-AF65-F5344CB8AC3E}">
        <p14:creationId xmlns:p14="http://schemas.microsoft.com/office/powerpoint/2010/main" val="19589953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 </a:t>
            </a:r>
            <a:r>
              <a:rPr lang="ru-RU" sz="3200" b="1" dirty="0"/>
              <a:t>Разработка предложения о реализации проекта ГЧП, МЧП(статья 8)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5472608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Рассмотрение предложения о реализации проекта МЧП </a:t>
            </a:r>
            <a:r>
              <a:rPr lang="ru-RU" sz="1600" b="1" dirty="0" smtClean="0"/>
              <a:t>осуществляется УО ПП </a:t>
            </a:r>
            <a:r>
              <a:rPr lang="ru-RU" sz="1600" dirty="0" smtClean="0"/>
              <a:t>на предмет:</a:t>
            </a:r>
          </a:p>
          <a:p>
            <a:r>
              <a:rPr lang="ru-RU" sz="1600" dirty="0" smtClean="0"/>
              <a:t>1) соответствие проекта принципам ГЧП, МЧП;</a:t>
            </a:r>
          </a:p>
          <a:p>
            <a:r>
              <a:rPr lang="ru-RU" sz="1600" dirty="0" smtClean="0"/>
              <a:t>2) возможности эксплуатации, и (или) технического использования, и (или) передачи в частную собственность объекта соглашения, указанного в предложении о реализации проекта (далее- объект);</a:t>
            </a:r>
          </a:p>
          <a:p>
            <a:r>
              <a:rPr lang="ru-RU" sz="1600" dirty="0" smtClean="0"/>
              <a:t>3)возможности заключения соглашения ГЧП, МЧП в отношении объекта;</a:t>
            </a:r>
          </a:p>
          <a:p>
            <a:r>
              <a:rPr lang="ru-RU" sz="1600" dirty="0" smtClean="0"/>
              <a:t>4) наличия в отношении объекта заключенных соглашений;</a:t>
            </a:r>
          </a:p>
          <a:p>
            <a:r>
              <a:rPr lang="ru-RU" sz="1600" dirty="0" smtClean="0"/>
              <a:t>5) наличие средств на реализацию проекта в соответствии  с законодательством (в случае, если для реализации проекта требуется выделение средств из бюджетной системы Российской Федерации);</a:t>
            </a:r>
          </a:p>
          <a:p>
            <a:r>
              <a:rPr lang="ru-RU" sz="1600" dirty="0" smtClean="0"/>
              <a:t>6) наличия у ПП права собственности на объект;</a:t>
            </a:r>
          </a:p>
          <a:p>
            <a:r>
              <a:rPr lang="ru-RU" sz="1600" dirty="0" smtClean="0"/>
              <a:t>7) наличие прав третьих лиц в отношении объекта;</a:t>
            </a:r>
          </a:p>
          <a:p>
            <a:r>
              <a:rPr lang="ru-RU" sz="1600" dirty="0" smtClean="0"/>
              <a:t>8) наличие потребности в реконструкции либо создании объекта;</a:t>
            </a:r>
          </a:p>
          <a:p>
            <a:r>
              <a:rPr lang="ru-RU" sz="1600" dirty="0" smtClean="0"/>
              <a:t>9) полноты и достоверности данных, содержащихся в предложении о реализации проекта;</a:t>
            </a:r>
          </a:p>
          <a:p>
            <a:r>
              <a:rPr lang="ru-RU" sz="1600" dirty="0" smtClean="0"/>
              <a:t>10) наличия оснований для принятия решения о невозможности реализации проекта;</a:t>
            </a:r>
          </a:p>
          <a:p>
            <a:r>
              <a:rPr lang="ru-RU" sz="1600" dirty="0" smtClean="0"/>
              <a:t>11) целесообразности проведения переговоров с инициатором проекта.</a:t>
            </a:r>
          </a:p>
          <a:p>
            <a:pPr lvl="0" algn="ctr"/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1800" b="1" dirty="0">
                <a:solidFill>
                  <a:prstClr val="black"/>
                </a:solidFill>
              </a:rPr>
              <a:t>(п. </a:t>
            </a:r>
            <a:r>
              <a:rPr lang="ru-RU" sz="1800" b="1" dirty="0" smtClean="0">
                <a:solidFill>
                  <a:prstClr val="black"/>
                </a:solidFill>
              </a:rPr>
              <a:t>5  </a:t>
            </a:r>
            <a:r>
              <a:rPr lang="ru-RU" sz="1800" b="1" dirty="0">
                <a:solidFill>
                  <a:prstClr val="black"/>
                </a:solidFill>
              </a:rPr>
              <a:t>ПП 1388 от 19.12.2015)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696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 Разработка предложения о реализации проекта ГЧП, МЧП(статья 8)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Решение, принятое ПП в соответствии с ч.5 ст.8 224-ФЗ и п.4  ПП 1388 утверждается главой муниципального образования;</a:t>
            </a:r>
          </a:p>
          <a:p>
            <a:r>
              <a:rPr lang="ru-RU" dirty="0" smtClean="0"/>
              <a:t>Решение о невозможности реализации проекта должно быть мотивировано в соответствии с  ч.7 ст. 8 224-ФЗ;</a:t>
            </a:r>
          </a:p>
          <a:p>
            <a:r>
              <a:rPr lang="ru-RU" dirty="0"/>
              <a:t>В срок, не превышающий десяти дней со дня принятия одного из предусмотренных </a:t>
            </a:r>
            <a:r>
              <a:rPr lang="ru-RU" dirty="0">
                <a:hlinkClick r:id="rId3"/>
              </a:rPr>
              <a:t>частью 5</a:t>
            </a:r>
            <a:r>
              <a:rPr lang="ru-RU" dirty="0"/>
              <a:t> </a:t>
            </a:r>
            <a:r>
              <a:rPr lang="ru-RU" dirty="0" smtClean="0"/>
              <a:t>статьи 8 224-ФЗ  решений, ПП  </a:t>
            </a:r>
            <a:r>
              <a:rPr lang="ru-RU" dirty="0"/>
              <a:t>направляет данное решение, а также оригиналы протокола предварительных переговоров </a:t>
            </a:r>
            <a:r>
              <a:rPr lang="ru-RU" dirty="0" smtClean="0"/>
              <a:t>(</a:t>
            </a:r>
            <a:r>
              <a:rPr lang="ru-RU" dirty="0"/>
              <a:t>в случае, если эти переговоры были проведены) инициатору проекта и размещает данное решение, предложение о реализации проекта и указанные протоколы переговоров на официальном сайте публичного партнера в информационно-телекоммуникационной сети "Интернет".</a:t>
            </a:r>
          </a:p>
          <a:p>
            <a:endParaRPr lang="ru-RU" dirty="0" smtClean="0"/>
          </a:p>
          <a:p>
            <a:pPr algn="ctr"/>
            <a:r>
              <a:rPr lang="ru-RU" sz="2900" b="1" dirty="0" smtClean="0"/>
              <a:t> </a:t>
            </a:r>
            <a:r>
              <a:rPr lang="ru-RU" sz="2900" b="1" dirty="0"/>
              <a:t>(</a:t>
            </a:r>
            <a:r>
              <a:rPr lang="ru-RU" sz="2900" b="1" dirty="0" smtClean="0"/>
              <a:t>ч.5, 8,9  </a:t>
            </a:r>
            <a:r>
              <a:rPr lang="ru-RU" sz="2900" b="1" dirty="0"/>
              <a:t>ст.8 224-ФЗ)</a:t>
            </a:r>
          </a:p>
          <a:p>
            <a:pPr algn="ctr"/>
            <a:r>
              <a:rPr lang="ru-RU" sz="2900" b="1" dirty="0"/>
              <a:t>(п. </a:t>
            </a:r>
            <a:r>
              <a:rPr lang="ru-RU" sz="2900" b="1" dirty="0" smtClean="0"/>
              <a:t>8, 9, 10 </a:t>
            </a:r>
            <a:r>
              <a:rPr lang="ru-RU" sz="2900" b="1" dirty="0"/>
              <a:t>ПП 1388 от 19.12.2015)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7214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 Разработка предложения о реализации проекта ГЧП, МЧП(статья </a:t>
            </a:r>
            <a:r>
              <a:rPr lang="ru-RU" b="1" dirty="0" smtClean="0"/>
              <a:t>8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74987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Принято решение </a:t>
            </a:r>
            <a:r>
              <a:rPr lang="ru-RU" dirty="0"/>
              <a:t>о направлении предложения о реализации проекта на рассмотрение в уполномоченный орган в целях оценки эффективности и определения его сравнительного </a:t>
            </a:r>
            <a:r>
              <a:rPr lang="ru-RU" dirty="0" smtClean="0"/>
              <a:t>преимущества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4008" y="1412776"/>
            <a:ext cx="4041775" cy="796607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sz="1700" dirty="0" smtClean="0"/>
              <a:t>Принято решение </a:t>
            </a:r>
            <a:r>
              <a:rPr lang="ru-RU" sz="1700" dirty="0"/>
              <a:t>о невозможности реализации проекта</a:t>
            </a:r>
            <a:r>
              <a:rPr lang="ru-RU" sz="1700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3212977"/>
            <a:ext cx="4040188" cy="2913186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ПП в течение 10 дней со дня принятия решения направляет на рассмотрение в УО предложение о реализации проекта, соответствующее решение, копии протоколов предварительных переговоров (если переговоры проводились), иные  сведения, определенные требованиями ПП 1386 от 19.12.2015;</a:t>
            </a:r>
          </a:p>
          <a:p>
            <a:pPr algn="ctr"/>
            <a:r>
              <a:rPr lang="ru-RU" sz="1800" b="1" dirty="0" smtClean="0"/>
              <a:t> </a:t>
            </a:r>
            <a:r>
              <a:rPr lang="ru-RU" sz="1800" b="1" dirty="0"/>
              <a:t>(</a:t>
            </a:r>
            <a:r>
              <a:rPr lang="ru-RU" sz="1800" b="1" dirty="0" smtClean="0"/>
              <a:t>ч.8 </a:t>
            </a:r>
            <a:r>
              <a:rPr lang="ru-RU" sz="1800" b="1" dirty="0"/>
              <a:t>ст.8 224-ФЗ)</a:t>
            </a:r>
          </a:p>
          <a:p>
            <a:pPr algn="ctr"/>
            <a:r>
              <a:rPr lang="ru-RU" sz="1800" b="1" dirty="0"/>
              <a:t>(п. </a:t>
            </a:r>
            <a:r>
              <a:rPr lang="ru-RU" sz="1800" b="1" dirty="0" smtClean="0"/>
              <a:t>10  </a:t>
            </a:r>
            <a:r>
              <a:rPr lang="ru-RU" sz="1800" b="1" dirty="0"/>
              <a:t>ПП 1388 от 19.12.2015)</a:t>
            </a:r>
          </a:p>
          <a:p>
            <a:endParaRPr lang="ru-RU" sz="1400" dirty="0" smtClean="0"/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2060849"/>
            <a:ext cx="4041775" cy="4065314"/>
          </a:xfrm>
        </p:spPr>
        <p:txBody>
          <a:bodyPr>
            <a:noAutofit/>
          </a:bodyPr>
          <a:lstStyle/>
          <a:p>
            <a:r>
              <a:rPr lang="ru-RU" sz="800" dirty="0"/>
              <a:t>Решение о невозможности реализации проекта должно быть мотивировано в соответствии с  ч.7 ст. 8 224-ФЗ по следующим основаниям:</a:t>
            </a:r>
          </a:p>
          <a:p>
            <a:r>
              <a:rPr lang="ru-RU" sz="800" dirty="0"/>
              <a:t>1) предложение о реализации проекта не соответствует принципам </a:t>
            </a:r>
            <a:r>
              <a:rPr lang="ru-RU" sz="800" dirty="0" err="1"/>
              <a:t>гГЧП</a:t>
            </a:r>
            <a:r>
              <a:rPr lang="ru-RU" sz="800" dirty="0"/>
              <a:t>, МЧП;</a:t>
            </a:r>
          </a:p>
          <a:p>
            <a:r>
              <a:rPr lang="ru-RU" sz="800" dirty="0"/>
              <a:t>2) предложение о реализации проекта не соответствует установленной Правительством Российской Федерации форме такого предложения о реализации проекта;</a:t>
            </a:r>
          </a:p>
          <a:p>
            <a:r>
              <a:rPr lang="ru-RU" sz="800" dirty="0"/>
              <a:t>3) содержание проекта не соответствует установленным </a:t>
            </a:r>
            <a:r>
              <a:rPr lang="ru-RU" sz="800" dirty="0">
                <a:hlinkClick r:id="rId2"/>
              </a:rPr>
              <a:t>частью 3</a:t>
            </a:r>
            <a:r>
              <a:rPr lang="ru-RU" sz="800" dirty="0"/>
              <a:t>  статьи 8 224-ФЗ требованиям к содержанию проекта;</a:t>
            </a:r>
          </a:p>
          <a:p>
            <a:r>
              <a:rPr lang="ru-RU" sz="800" dirty="0"/>
              <a:t>4) эксплуатация, и (или) техническое использование, и (или) передача в частную собственность объекта соглашения не допускаются в соответствии с федеральным законом, законом субъекта Российской Федерации и (или) муниципальным правовым актом;</a:t>
            </a:r>
          </a:p>
          <a:p>
            <a:r>
              <a:rPr lang="ru-RU" sz="800" dirty="0"/>
              <a:t>5) заключение соглашения в отношении указанного в предложении о реализации проекта объекта соглашения не допускается или в отношении этого объекта уже имеются заключенные соглашения;</a:t>
            </a:r>
          </a:p>
          <a:p>
            <a:r>
              <a:rPr lang="ru-RU" sz="800" dirty="0"/>
              <a:t>6) отсутствие средств на реализацию проекта в соответствии с федеральными законами и (или) нормативными правовыми актами Российской Федерации, законами и (или) иными нормативными правовыми актами субъектов Российской Федерации, муниципальными правовыми актами в случае, если для реализации проекта требуется выделение средств из бюджетов бюджетной системы Российской Федерации;</a:t>
            </a:r>
          </a:p>
          <a:p>
            <a:r>
              <a:rPr lang="ru-RU" sz="800" dirty="0"/>
              <a:t>7) у публичного партнера отсутствует право собственности на указанный в предложении о реализации проекта объект;</a:t>
            </a:r>
          </a:p>
          <a:p>
            <a:r>
              <a:rPr lang="ru-RU" sz="800" dirty="0"/>
              <a:t>8) указанный в предложении о реализации проекта объект является несвободным от прав третьих лиц;</a:t>
            </a:r>
          </a:p>
          <a:p>
            <a:r>
              <a:rPr lang="ru-RU" sz="800" dirty="0"/>
              <a:t>9) указанный в предложении о реализации проекта объект не требует реконструкции либо создание указанного в предложении о реализации проекта объекта не требуется;</a:t>
            </a:r>
          </a:p>
          <a:p>
            <a:r>
              <a:rPr lang="ru-RU" sz="800" dirty="0"/>
              <a:t>10) инициатор проекта отказался от ведения переговоров по изменению предусмотренных </a:t>
            </a:r>
            <a:r>
              <a:rPr lang="ru-RU" sz="800" dirty="0">
                <a:hlinkClick r:id="rId3"/>
              </a:rPr>
              <a:t>частью 6</a:t>
            </a:r>
            <a:r>
              <a:rPr lang="ru-RU" sz="800" dirty="0"/>
              <a:t>  статьи  8 224-ФЗ условий предложения о реализации проекта либо в результате переговоров стороны не достигли согласия по этим условиям</a:t>
            </a:r>
            <a:r>
              <a:rPr lang="ru-RU" sz="800" dirty="0" smtClean="0"/>
              <a:t>.</a:t>
            </a:r>
          </a:p>
          <a:p>
            <a:pPr algn="ctr"/>
            <a:r>
              <a:rPr lang="ru-RU" sz="1800" b="1" dirty="0" smtClean="0"/>
              <a:t> </a:t>
            </a:r>
            <a:r>
              <a:rPr lang="ru-RU" sz="1800" b="1" dirty="0"/>
              <a:t>(ч.5 ст.8 224-ФЗ</a:t>
            </a:r>
            <a:r>
              <a:rPr lang="ru-RU" sz="1800" b="1" dirty="0" smtClean="0"/>
              <a:t>) (</a:t>
            </a:r>
            <a:r>
              <a:rPr lang="ru-RU" sz="1800" b="1" dirty="0"/>
              <a:t>п</a:t>
            </a:r>
            <a:r>
              <a:rPr lang="ru-RU" sz="1800" b="1" dirty="0" smtClean="0"/>
              <a:t>.  </a:t>
            </a:r>
            <a:r>
              <a:rPr lang="ru-RU" sz="1800" b="1" dirty="0"/>
              <a:t>8, 9 ПП 1388 от 19.12.2015)</a:t>
            </a:r>
          </a:p>
        </p:txBody>
      </p:sp>
    </p:spTree>
    <p:extLst>
      <p:ext uri="{BB962C8B-B14F-4D97-AF65-F5344CB8AC3E}">
        <p14:creationId xmlns:p14="http://schemas.microsoft.com/office/powerpoint/2010/main" val="138745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579296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  Рассмотрение предложения о реализации проекта </a:t>
            </a:r>
            <a:r>
              <a:rPr lang="ru-RU" b="1" dirty="0" smtClean="0"/>
              <a:t>ГЧП, МЧП уполномоченным органом </a:t>
            </a:r>
            <a:r>
              <a:rPr lang="ru-RU" dirty="0" smtClean="0"/>
              <a:t> (статья 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100" dirty="0" smtClean="0"/>
              <a:t> </a:t>
            </a:r>
            <a:r>
              <a:rPr lang="ru-RU" sz="7100" dirty="0"/>
              <a:t>Уполномоченный орган рассматривает </a:t>
            </a:r>
            <a:r>
              <a:rPr lang="ru-RU" sz="7100" dirty="0" smtClean="0"/>
              <a:t>предложение </a:t>
            </a:r>
            <a:r>
              <a:rPr lang="ru-RU" sz="7100" dirty="0"/>
              <a:t>о реализации проекта в целях оценки эффективности проекта и определения его сравнительного преимущества. Направление предложения о реализации проекта с нарушением определенных в соответствии с </a:t>
            </a:r>
            <a:r>
              <a:rPr lang="ru-RU" sz="7100" dirty="0">
                <a:hlinkClick r:id="rId2"/>
              </a:rPr>
              <a:t>частями 3</a:t>
            </a:r>
            <a:r>
              <a:rPr lang="ru-RU" sz="7100" dirty="0"/>
              <a:t> и </a:t>
            </a:r>
            <a:r>
              <a:rPr lang="ru-RU" sz="7100" dirty="0">
                <a:hlinkClick r:id="rId3"/>
              </a:rPr>
              <a:t>4 статьи 8</a:t>
            </a:r>
            <a:r>
              <a:rPr lang="ru-RU" sz="7100" dirty="0"/>
              <a:t> </a:t>
            </a:r>
            <a:r>
              <a:rPr lang="ru-RU" sz="7100" dirty="0" smtClean="0"/>
              <a:t> 224- ФЗ </a:t>
            </a:r>
            <a:r>
              <a:rPr lang="ru-RU" sz="7100" dirty="0"/>
              <a:t>формы и требований и без приложения документов, предусмотренных </a:t>
            </a:r>
            <a:r>
              <a:rPr lang="ru-RU" sz="7100" dirty="0">
                <a:hlinkClick r:id="rId4"/>
              </a:rPr>
              <a:t>частью 8 статьи </a:t>
            </a:r>
            <a:r>
              <a:rPr lang="ru-RU" sz="7100" dirty="0" smtClean="0">
                <a:hlinkClick r:id="rId4"/>
              </a:rPr>
              <a:t>8</a:t>
            </a:r>
            <a:r>
              <a:rPr lang="ru-RU" sz="7100" dirty="0" smtClean="0"/>
              <a:t>  224-ФЗ, </a:t>
            </a:r>
            <a:r>
              <a:rPr lang="ru-RU" sz="7100" dirty="0"/>
              <a:t>не допускается</a:t>
            </a:r>
            <a:r>
              <a:rPr lang="ru-RU" sz="7100" dirty="0" smtClean="0"/>
              <a:t>.</a:t>
            </a:r>
          </a:p>
          <a:p>
            <a:endParaRPr lang="ru-RU" sz="7100" dirty="0"/>
          </a:p>
          <a:p>
            <a:r>
              <a:rPr lang="ru-RU" sz="7100" dirty="0" smtClean="0"/>
              <a:t> </a:t>
            </a:r>
            <a:r>
              <a:rPr lang="ru-RU" sz="7100" dirty="0"/>
              <a:t>Оценка эффективности проекта проводится перед рассмотрением проекта на определение его сравнительного преимущества на основании следующих критериев:</a:t>
            </a:r>
          </a:p>
          <a:p>
            <a:r>
              <a:rPr lang="ru-RU" sz="7100" dirty="0"/>
              <a:t>1) финансовая эффективность </a:t>
            </a:r>
            <a:r>
              <a:rPr lang="ru-RU" sz="7100" dirty="0" smtClean="0"/>
              <a:t>проекта ГЧП, </a:t>
            </a:r>
            <a:r>
              <a:rPr lang="ru-RU" sz="7100" dirty="0"/>
              <a:t>проекта </a:t>
            </a:r>
            <a:r>
              <a:rPr lang="ru-RU" sz="7100" dirty="0" smtClean="0"/>
              <a:t>МЧП ;</a:t>
            </a:r>
            <a:endParaRPr lang="ru-RU" sz="7100" dirty="0"/>
          </a:p>
          <a:p>
            <a:r>
              <a:rPr lang="ru-RU" sz="7100" dirty="0"/>
              <a:t>2) социально-экономический эффект от реализации проекта </a:t>
            </a:r>
            <a:r>
              <a:rPr lang="ru-RU" sz="7100" dirty="0" smtClean="0"/>
              <a:t>ГЧП, проекта МЧП, </a:t>
            </a:r>
            <a:r>
              <a:rPr lang="ru-RU" sz="7100" dirty="0"/>
              <a:t>рассчитанный с учетом целей и задач, определенных в соответствующих документах стратегического планирования</a:t>
            </a:r>
            <a:r>
              <a:rPr lang="ru-RU" sz="7100" dirty="0" smtClean="0"/>
              <a:t>.</a:t>
            </a:r>
          </a:p>
          <a:p>
            <a:endParaRPr lang="ru-RU" sz="7100" dirty="0"/>
          </a:p>
          <a:p>
            <a:r>
              <a:rPr lang="ru-RU" sz="7100" dirty="0" smtClean="0"/>
              <a:t>Рассмотрение </a:t>
            </a:r>
            <a:r>
              <a:rPr lang="ru-RU" sz="7100" dirty="0"/>
              <a:t>проекта на его сравнительное преимущество допускается в случае, если проект будет признан эффективным по каждому из критериев, указанных в </a:t>
            </a:r>
            <a:r>
              <a:rPr lang="ru-RU" sz="7100" dirty="0">
                <a:hlinkClick r:id="rId5"/>
              </a:rPr>
              <a:t>части 2</a:t>
            </a:r>
            <a:r>
              <a:rPr lang="ru-RU" sz="7100" dirty="0"/>
              <a:t> </a:t>
            </a:r>
            <a:r>
              <a:rPr lang="ru-RU" sz="7100" dirty="0" smtClean="0"/>
              <a:t> статьи</a:t>
            </a:r>
            <a:r>
              <a:rPr lang="ru-RU" sz="7100" dirty="0"/>
              <a:t> </a:t>
            </a:r>
            <a:r>
              <a:rPr lang="ru-RU" sz="7100" dirty="0" smtClean="0"/>
              <a:t>9.</a:t>
            </a:r>
          </a:p>
          <a:p>
            <a:endParaRPr lang="ru-RU" sz="7100" dirty="0" smtClean="0"/>
          </a:p>
          <a:p>
            <a:pPr algn="ctr"/>
            <a:r>
              <a:rPr lang="ru-RU" sz="7100" b="1" dirty="0" smtClean="0"/>
              <a:t> (ч.1,2   ст.9 224-ФЗ)</a:t>
            </a:r>
            <a:endParaRPr lang="ru-RU" sz="7100" b="1" dirty="0"/>
          </a:p>
          <a:p>
            <a:endParaRPr lang="ru-RU" sz="7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0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Рассмотрение предложения о реализации проекта ГЧП, МЧП уполномоченным органом </a:t>
            </a:r>
            <a:r>
              <a:rPr lang="ru-RU" sz="3200" dirty="0" smtClean="0"/>
              <a:t> (статья 9)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7100" dirty="0" smtClean="0"/>
          </a:p>
          <a:p>
            <a:pPr marL="0" indent="0">
              <a:buNone/>
            </a:pPr>
            <a:r>
              <a:rPr lang="ru-RU" sz="7100" dirty="0" smtClean="0"/>
              <a:t> </a:t>
            </a:r>
            <a:r>
              <a:rPr lang="ru-RU" sz="7100" dirty="0"/>
              <a:t>Сравнительное преимущество проекта определяется на основании соотношения следующих показателей:</a:t>
            </a:r>
          </a:p>
          <a:p>
            <a:r>
              <a:rPr lang="ru-RU" sz="7100" dirty="0"/>
              <a:t>1) чистых дисконтированных расходов средств бюджетов бюджетной системы Российской Федерации при реализации </a:t>
            </a:r>
            <a:r>
              <a:rPr lang="ru-RU" sz="7100" dirty="0" smtClean="0"/>
              <a:t>проекта ГЧП, проекта  МЧП  </a:t>
            </a:r>
            <a:r>
              <a:rPr lang="ru-RU" sz="7100" dirty="0"/>
              <a:t>и чистых дисконтированных расходов при реализации государственного контракта, муниципального контракта;</a:t>
            </a:r>
          </a:p>
          <a:p>
            <a:r>
              <a:rPr lang="ru-RU" sz="7100" dirty="0"/>
              <a:t>2) объема принимаемых публичным партнером обязательств в случае возникновения рисков при реализации </a:t>
            </a:r>
            <a:r>
              <a:rPr lang="ru-RU" sz="7100" dirty="0" smtClean="0"/>
              <a:t>проекта ГЧП, </a:t>
            </a:r>
            <a:r>
              <a:rPr lang="ru-RU" sz="7100" dirty="0"/>
              <a:t>проекта </a:t>
            </a:r>
            <a:r>
              <a:rPr lang="ru-RU" sz="7100" dirty="0" smtClean="0"/>
              <a:t> МЧП  </a:t>
            </a:r>
            <a:r>
              <a:rPr lang="ru-RU" sz="7100" dirty="0"/>
              <a:t>и объема принимаемых таким публично-правовым образованием обязательств при реализации государственного контракта, муниципального контракта.</a:t>
            </a:r>
          </a:p>
          <a:p>
            <a:endParaRPr lang="ru-RU" sz="7100" dirty="0"/>
          </a:p>
          <a:p>
            <a:pPr marL="0" indent="0">
              <a:buNone/>
            </a:pPr>
            <a:r>
              <a:rPr lang="ru-RU" sz="7100" dirty="0" smtClean="0"/>
              <a:t>Срок </a:t>
            </a:r>
            <a:r>
              <a:rPr lang="ru-RU" sz="7100" dirty="0"/>
              <a:t>проведения уполномоченным органом оценки эффективности проекта и определения его сравнительного преимущества</a:t>
            </a:r>
            <a:r>
              <a:rPr lang="ru-RU" sz="7100" b="1" dirty="0"/>
              <a:t> не может превышать девяносто дней</a:t>
            </a:r>
            <a:r>
              <a:rPr lang="ru-RU" sz="7100" dirty="0"/>
              <a:t> со дня поступления такого проекта в уполномоченный орган.</a:t>
            </a:r>
          </a:p>
          <a:p>
            <a:pPr marL="0" indent="0">
              <a:buNone/>
            </a:pPr>
            <a:r>
              <a:rPr lang="ru-RU" sz="7100" dirty="0" smtClean="0">
                <a:hlinkClick r:id="rId2"/>
              </a:rPr>
              <a:t>Порядок</a:t>
            </a:r>
            <a:r>
              <a:rPr lang="ru-RU" sz="7100" dirty="0"/>
              <a:t> проведения уполномоченным органом оценки эффективности проекта </a:t>
            </a:r>
            <a:r>
              <a:rPr lang="ru-RU" sz="7100" dirty="0" smtClean="0"/>
              <a:t>ГЧП , проекта  МЧП </a:t>
            </a:r>
            <a:r>
              <a:rPr lang="ru-RU" sz="7100" dirty="0"/>
              <a:t>и определения их сравнительного преимущества в соответствии с критериями и показателями, предусмотренными </a:t>
            </a:r>
            <a:r>
              <a:rPr lang="ru-RU" sz="7100" dirty="0">
                <a:hlinkClick r:id="rId3"/>
              </a:rPr>
              <a:t>частями 2</a:t>
            </a:r>
            <a:r>
              <a:rPr lang="ru-RU" sz="7100" dirty="0"/>
              <a:t> и </a:t>
            </a:r>
            <a:r>
              <a:rPr lang="ru-RU" sz="7100" dirty="0">
                <a:hlinkClick r:id="rId4"/>
              </a:rPr>
              <a:t>4</a:t>
            </a:r>
            <a:r>
              <a:rPr lang="ru-RU" sz="7100" dirty="0"/>
              <a:t> </a:t>
            </a:r>
            <a:r>
              <a:rPr lang="ru-RU" sz="7100" dirty="0" smtClean="0"/>
              <a:t> статьи 9 224-ФЗ, </a:t>
            </a:r>
            <a:r>
              <a:rPr lang="ru-RU" sz="7100" dirty="0"/>
              <a:t>устанавливается Правительством Российской </a:t>
            </a:r>
            <a:r>
              <a:rPr lang="ru-RU" sz="7100" dirty="0" smtClean="0"/>
              <a:t>Федерации</a:t>
            </a:r>
          </a:p>
          <a:p>
            <a:endParaRPr lang="ru-RU" sz="7100" dirty="0"/>
          </a:p>
          <a:p>
            <a:pPr algn="ctr"/>
            <a:r>
              <a:rPr lang="ru-RU" sz="7100" dirty="0" smtClean="0"/>
              <a:t> </a:t>
            </a:r>
            <a:r>
              <a:rPr lang="ru-RU" sz="7100" b="1" dirty="0" smtClean="0"/>
              <a:t>(ч.4-6   ст.9 224-ФЗ)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27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2387</TotalTime>
  <Words>2968</Words>
  <Application>Microsoft Office PowerPoint</Application>
  <PresentationFormat>Экран (4:3)</PresentationFormat>
  <Paragraphs>311</Paragraphs>
  <Slides>31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Calibri</vt:lpstr>
      <vt:lpstr>Franklin Gothic Book</vt:lpstr>
      <vt:lpstr>Franklin Gothic Medium</vt:lpstr>
      <vt:lpstr>Wingdings 2</vt:lpstr>
      <vt:lpstr>Трек</vt:lpstr>
      <vt:lpstr>МЕХАНИЗМ РЕАЛИЗАЦИИ  СОГЛАШЕНИЙ МУНИЦИПАЛЬНО-ЧАСТНОГО ПАРТНЕРСТВА</vt:lpstr>
      <vt:lpstr> Разработка предложения о реализации проекта ГЧП, МЧП(статья 8)</vt:lpstr>
      <vt:lpstr> Разработка предложения о реализации проекта ГЧП, МЧП(статья 8)</vt:lpstr>
      <vt:lpstr> Разработка предложения о реализации проекта ГЧП, МЧП(статья 8)</vt:lpstr>
      <vt:lpstr> Разработка предложения о реализации проекта ГЧП, МЧП(статья 8)</vt:lpstr>
      <vt:lpstr> Разработка предложения о реализации проекта ГЧП, МЧП(статья 8)</vt:lpstr>
      <vt:lpstr> Разработка предложения о реализации проекта ГЧП, МЧП(статья 8)</vt:lpstr>
      <vt:lpstr>  Рассмотрение предложения о реализации проекта ГЧП, МЧП уполномоченным органом  (статья 9)</vt:lpstr>
      <vt:lpstr>Рассмотрение предложения о реализации проекта ГЧП, МЧП уполномоченным органом  (статья 9)</vt:lpstr>
      <vt:lpstr>Рассмотрение предложения о реализации проекта ГЧП, МЧП уполномоченным органом  (статья 9)</vt:lpstr>
      <vt:lpstr>Рассмотрение предложения о реализации проекта ГЧП, МЧП уполномоченным органом  (статья 9)</vt:lpstr>
      <vt:lpstr>Принятие решения о реализации  проекта ГЧП, проекта МЧП (Статья 10)</vt:lpstr>
      <vt:lpstr>Принятие решения о реализации  проекта ГЧП, проекта МЧП (Статья 10)</vt:lpstr>
      <vt:lpstr>Принятие решения о реализации  проекта ГЧП, проекта МЧП (Статья 10)</vt:lpstr>
      <vt:lpstr> </vt:lpstr>
      <vt:lpstr> Заключение соглашения ГЧП, МЧП без проведения конкурса (Статья 19)</vt:lpstr>
      <vt:lpstr> Конкурс на право заключения соглашения ГЧП,  МЧП (Статья 19)</vt:lpstr>
      <vt:lpstr> Конкурс на право заключения соглашения ГЧП,  МЧП (Статья 19)</vt:lpstr>
      <vt:lpstr> Конкурс на право заключения соглашения ГЧП,  МЧП (Статья 19)</vt:lpstr>
      <vt:lpstr> Конкурс на право заключения соглашения ГЧП,  МЧП (Статья 19)</vt:lpstr>
      <vt:lpstr> Конкурс на право заключения соглашения  ГЧП,  МЧП (Статья 19)</vt:lpstr>
      <vt:lpstr> Конкурсная документация (Статья 21)</vt:lpstr>
      <vt:lpstr> Конкурсная документация (Статья 21)</vt:lpstr>
      <vt:lpstr> Конкурсная документация (Статья 21)</vt:lpstr>
      <vt:lpstr>  Порядок предоставления заявок (Статья 21) </vt:lpstr>
      <vt:lpstr> Порядок определения победителя конкурса (Статья 29)</vt:lpstr>
      <vt:lpstr>Порядок заключения соглашения ГЧП, МЧП (статья 32)</vt:lpstr>
      <vt:lpstr>Порядок заключения соглашения ГЧП, МЧП (статья 32)</vt:lpstr>
      <vt:lpstr>Предоставление частному партнеру земельного участка, лесного участка, водного объекта, части водного объекта, участка недр и их использование (статья 33)</vt:lpstr>
      <vt:lpstr>Блок-схема </vt:lpstr>
      <vt:lpstr>Установленные сроки для проведения процедуры заключения соглашения МЧП, ГЧП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Лицо, которое в соответствии с настоящим Федеральным законом может быть частным партнером, вправе обеспечить разработку предложения о реализации проекта в соответствии с частями 3 и 4 настоящей статьи и направить предложение о реализации проекта публичному партнеру. При этом лицо, обеспечившее разработку предложения о реализации проекта (далее - инициатор проекта), одновременно с направлением такого предложения публичному партнеру предоставляет ему выданную банком или иной кредитной организацией независимую гарантию (банковскую гарантию) в объеме не менее чем пять процентов объема прогнозируемого финансирования проекта. В случае, если инициатором проекта выступает лицо, которое в соответствии с настоящим Федеральным законом может быть частным партнером, до направления указанного предложения публичному партнеру между инициатором проекта и публичным партнером допускается проведение предварительных переговоров, связанных с разработкой предложения о реализации проекта, в порядке, установленном федеральным органом исполнительной власти, уполномоченным на осуществление государственной политики в области инвестиционной деятельности.</dc:title>
  <dc:creator>irina</dc:creator>
  <cp:lastModifiedBy>Волкорез Елена Васильевна</cp:lastModifiedBy>
  <cp:revision>73</cp:revision>
  <dcterms:created xsi:type="dcterms:W3CDTF">2016-09-28T07:11:47Z</dcterms:created>
  <dcterms:modified xsi:type="dcterms:W3CDTF">2016-11-02T12:18:01Z</dcterms:modified>
</cp:coreProperties>
</file>