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56" r:id="rId2"/>
    <p:sldId id="269" r:id="rId3"/>
    <p:sldId id="270" r:id="rId4"/>
    <p:sldId id="272" r:id="rId5"/>
    <p:sldId id="273" r:id="rId6"/>
    <p:sldId id="274" r:id="rId7"/>
    <p:sldId id="281" r:id="rId8"/>
    <p:sldId id="282" r:id="rId9"/>
    <p:sldId id="283" r:id="rId10"/>
    <p:sldId id="280" r:id="rId11"/>
    <p:sldId id="279" r:id="rId12"/>
    <p:sldId id="278" r:id="rId13"/>
    <p:sldId id="275" r:id="rId14"/>
    <p:sldId id="276" r:id="rId15"/>
    <p:sldId id="259" r:id="rId16"/>
    <p:sldId id="260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5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378" y="7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86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557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453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84450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539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9942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2121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383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8957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38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8671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8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2958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586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787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322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691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391C866-1E33-4114-8B3D-0FBC3966876E}" type="datetimeFigureOut">
              <a:rPr lang="ru-RU" smtClean="0"/>
              <a:t>17.11.2017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8FF8E68-FDF3-48CD-A5F0-CF5EB2C582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93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3200" b="1" dirty="0" smtClean="0"/>
              <a:t>95 </a:t>
            </a:r>
            <a:r>
              <a:rPr lang="ru-RU" sz="3200" b="1" dirty="0"/>
              <a:t>лет со дня рождения</a:t>
            </a:r>
            <a:br>
              <a:rPr lang="ru-RU" sz="3200" b="1" dirty="0"/>
            </a:br>
            <a:r>
              <a:rPr lang="ru-RU" sz="3200" b="1" dirty="0"/>
              <a:t>Кушникова Михаила </a:t>
            </a:r>
            <a:r>
              <a:rPr lang="ru-RU" sz="3200" b="1" dirty="0" smtClean="0"/>
              <a:t>Ивановича</a:t>
            </a:r>
            <a:br>
              <a:rPr lang="ru-RU" sz="3200" b="1" dirty="0" smtClean="0"/>
            </a:br>
            <a:r>
              <a:rPr lang="ru-RU" sz="3200" b="1" dirty="0" smtClean="0"/>
              <a:t>(</a:t>
            </a:r>
            <a:r>
              <a:rPr lang="ru-RU" sz="3200" b="1" dirty="0"/>
              <a:t>17.11.1922 г. – 2001 г</a:t>
            </a:r>
            <a:r>
              <a:rPr lang="ru-RU" sz="3200" b="1" dirty="0" smtClean="0"/>
              <a:t>.)</a:t>
            </a:r>
            <a:endParaRPr lang="ru-RU" sz="32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2000" dirty="0"/>
              <a:t>коренного сургутянина, участника Великой Отечественной войны 1941-1945 гг., подполковника в отставке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818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94" y="659490"/>
            <a:ext cx="5783283" cy="15730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515" y="1116280"/>
            <a:ext cx="6495317" cy="495349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78775" y="2435186"/>
            <a:ext cx="4013860" cy="34319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Боевой путь Кушникова М.И.,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ст. лейтенанта в составе 480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сайта «Герои войны»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38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4395" y="641268"/>
            <a:ext cx="7065818" cy="5640779"/>
          </a:xfrm>
        </p:spPr>
        <p:txBody>
          <a:bodyPr>
            <a:normAutofit fontScale="90000"/>
          </a:bodyPr>
          <a:lstStyle/>
          <a:p>
            <a:pPr algn="l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мая 1945 года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для Михаила Ивановича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закончилась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ему был представлен отпуск на родину в родной Сургут.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отпуска вернулся 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начале ноября 1945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b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июне 1946 года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Кушников М.И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направлен в учебный батальон 61-й Стрелковой Дивизии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апреле 1947 года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был направлен в 148 Гвардейский Стрелковый полк 50-й Гвардейской Стрелковой Дивизии города Брест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октября 1947 года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направлен на курсы Усовершенствования Офицерского состава Белорусского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Военного Округа.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ноябре 1948 года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окончив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годичные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курсы,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возвратился в свой полк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учебы стал  продвигаться по службе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1949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1953 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 командиром подразделений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мая 1953 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награжден именными часами «Командующий Белорусского Военного Округа» Маршалом Советского Союза С.К. Тимошенко.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1953 году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выдвинут на должность начальника штаба 613 Отдельного Монтажного Батальона, а 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апреля 1955 года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назначен на должность Командира 4710 Отдельного Стрелкового Батальона.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сокращения Армии в 1956 году, батальон расформировали и Кушникову М.И. предложили должность зам. Командира полка по тылу, но по состоянию здоровья он был вынужден отказаться от дальнейшей службы в армии.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790213" y="5332021"/>
            <a:ext cx="3705101" cy="843148"/>
          </a:xfrm>
        </p:spPr>
        <p:txBody>
          <a:bodyPr>
            <a:normAutofit fontScale="70000" lnSpcReduction="20000"/>
          </a:bodyPr>
          <a:lstStyle/>
          <a:p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Кушников Михаил Иванович,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1997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(фото с сайта Сургутского краеведческого музея/ Солдат Отечества. Вторая мировая война )</a:t>
            </a:r>
          </a:p>
          <a:p>
            <a:endParaRPr lang="ru-RU" dirty="0"/>
          </a:p>
        </p:txBody>
      </p:sp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9" r="17919"/>
          <a:stretch>
            <a:fillRect/>
          </a:stretch>
        </p:blipFill>
        <p:spPr>
          <a:xfrm>
            <a:off x="7932717" y="724395"/>
            <a:ext cx="3265713" cy="4500748"/>
          </a:xfrm>
        </p:spPr>
      </p:pic>
    </p:spTree>
    <p:extLst>
      <p:ext uri="{BB962C8B-B14F-4D97-AF65-F5344CB8AC3E}">
        <p14:creationId xmlns:p14="http://schemas.microsoft.com/office/powerpoint/2010/main" val="3238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707" y="2783127"/>
            <a:ext cx="6018488" cy="3460064"/>
          </a:xfrm>
        </p:spPr>
        <p:txBody>
          <a:bodyPr>
            <a:noAutofit/>
          </a:bodyPr>
          <a:lstStyle/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 я получил в годы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войны за оборону Москвы. Кстати, маршал Советского Союза Георгий Константинович Жуков в своей книге «Воспоминания и Размышления» так охарактеризовал защитников Москвы: «Выражая глубокую благодарность всем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участникам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битвы за Москву, оставшимся в живых, я склоняю голову перед светлой памятью тех, кто стоял насмерть, но не пропустил врага к сердцу нашей Родины, ее столице, городу-герою Москве. Мы все в неоплатном долгу перед ними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25195" y="5443202"/>
            <a:ext cx="4215740" cy="668400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 Основание: Ф.142.Оп.3.Д.1.Л.59-60.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828" y="629396"/>
            <a:ext cx="4358245" cy="20425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1751" y="1068067"/>
            <a:ext cx="4702626" cy="382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97" y="676893"/>
            <a:ext cx="3327540" cy="47263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92" y="676893"/>
            <a:ext cx="3316331" cy="47263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8478" y="676893"/>
            <a:ext cx="3316331" cy="47263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6894" y="5403272"/>
            <a:ext cx="10592789" cy="7718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Наградные листы Кушникова Михаила Ивановича к Ордену Отечественной войны </a:t>
            </a:r>
            <a:r>
              <a:rPr lang="en-US" dirty="0" smtClean="0">
                <a:solidFill>
                  <a:schemeClr val="tx1"/>
                </a:solidFill>
              </a:rPr>
              <a:t>II</a:t>
            </a:r>
            <a:r>
              <a:rPr lang="ru-RU" dirty="0" smtClean="0">
                <a:solidFill>
                  <a:schemeClr val="tx1"/>
                </a:solidFill>
              </a:rPr>
              <a:t> степени, Ордену Красной звезды и медали «За отвагу» (Архив ЦАМО:Ф.33.Оп.690306.Ед.хр. 460. Н. записи.40995533; Ф.33.Оп.6816196.Ед.хр.6888.Н.записи</a:t>
            </a:r>
            <a:r>
              <a:rPr lang="ru-RU" dirty="0">
                <a:solidFill>
                  <a:schemeClr val="tx1"/>
                </a:solidFill>
              </a:rPr>
              <a:t>. 28433547; </a:t>
            </a:r>
            <a:r>
              <a:rPr lang="ru-RU" dirty="0" smtClean="0">
                <a:solidFill>
                  <a:schemeClr val="tx1"/>
                </a:solidFill>
              </a:rPr>
              <a:t>Ф.33.Оп.1687572.Ед.хр.1150.Н.записи 39254617 )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3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205" y="1239869"/>
            <a:ext cx="5201392" cy="4170445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125288" y="997527"/>
            <a:ext cx="3696094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4583875" y="3135086"/>
            <a:ext cx="4732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25288" y="3562597"/>
            <a:ext cx="18466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125288" y="3325091"/>
            <a:ext cx="38029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5295734" y="724395"/>
            <a:ext cx="5997700" cy="520139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«Закончилась ратная служба, возвратился в родной Сургут с семьей, но жить было негде, дети были маленькие, о строительстве квартир и обеспечением молочными продуктами в Сургуте и понятия не имели. Мешкать было нельзя, необходимо было приобрести корову и срочно строить дом. Через два года дом был готов, в строительстве помогали родные и друзья. Сургутяне приняли меня хорошо, помнили и знали, как и я знал от велика до мала. Так как до Великой </a:t>
            </a:r>
            <a:r>
              <a:rPr lang="ru-RU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течественной войны работал киномехаником у всех на виду. Устроился работать в Сургутский леспромхоз, часто ездил в командировки в лесоучастки».</a:t>
            </a:r>
          </a:p>
          <a:p>
            <a:pPr algn="ctr"/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 основание: Ф.142.Оп.3.Д.1.Л.61.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28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100365" y="1900051"/>
            <a:ext cx="3145870" cy="41801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82565" y="653130"/>
            <a:ext cx="3640383" cy="48375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91212" y="1615045"/>
            <a:ext cx="3954720" cy="4465112"/>
          </a:xfrm>
        </p:spPr>
        <p:txBody>
          <a:bodyPr>
            <a:normAutofit fontScale="90000"/>
          </a:bodyPr>
          <a:lstStyle/>
          <a:p>
            <a:pPr algn="l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1959 году Кушников М.И. был избран депутатом Сургутского поселкового Совета, а решением четвертой сессии 7 созыва от 03.11.1959 г. – председателем исполкома Сургутского поселкового Совета.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Исполком Сургутского поселкового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Совета Ф.40.Оп.1.Д.1.Л.23-24.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16" y="1520019"/>
            <a:ext cx="3351234" cy="445327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 flipV="1">
            <a:off x="2409289" y="4393870"/>
            <a:ext cx="2388342" cy="118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00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152" y="875785"/>
            <a:ext cx="5949536" cy="5251883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Ф.142.Оп.3.Д.1.Л.61-62)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Сургуте было распространено мелкое воровство, особенно сена и дров. Организовал товарищеский суд, которому уделял много внимания и активно работал… Возглавлял его преподаватель Сургутской средней школы – Бубновский Михаил Яковлевич и авторитетнейший медработник Тверетина Мария Александровна. И воровство, как рукой сняло.»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61007" y="875785"/>
            <a:ext cx="3732338" cy="4254262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13320" y="5213268"/>
            <a:ext cx="4251366" cy="91440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Учет посещений депутатов сессий поселкового совета за 1959 г. Основание: Исполком Сургутского поселкового совета Ф.40.Оп.1.Д.8.Л.10.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612083" y="3146961"/>
            <a:ext cx="783772" cy="23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91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177" y="1192492"/>
            <a:ext cx="5486402" cy="44552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98725" y="1217154"/>
            <a:ext cx="5486403" cy="4405888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1009403" y="2351314"/>
            <a:ext cx="4061361" cy="381198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3479470" y="3170712"/>
            <a:ext cx="1591294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1009403" y="3443844"/>
            <a:ext cx="3871355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104405" y="3705101"/>
            <a:ext cx="3776353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009403" y="4001984"/>
            <a:ext cx="3871355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104405" y="4275117"/>
            <a:ext cx="193567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1093512" y="5652652"/>
            <a:ext cx="4061361" cy="4750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009403" y="5890160"/>
            <a:ext cx="1686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6103916" y="1199407"/>
            <a:ext cx="1555668" cy="178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464615" y="1472540"/>
            <a:ext cx="3821889" cy="475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407202" y="1769419"/>
            <a:ext cx="4021806" cy="2375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7441926" y="4001984"/>
            <a:ext cx="198708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5464615" y="4257306"/>
            <a:ext cx="401189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5464615" y="4494815"/>
            <a:ext cx="2970852" cy="178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/>
          <p:cNvSpPr/>
          <p:nvPr/>
        </p:nvSpPr>
        <p:spPr>
          <a:xfrm>
            <a:off x="5238982" y="676896"/>
            <a:ext cx="4332530" cy="38357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9702140" y="1009403"/>
            <a:ext cx="1787306" cy="507076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Из воспоминаний Кушникова М.И. </a:t>
            </a:r>
            <a:r>
              <a:rPr lang="ru-RU" dirty="0">
                <a:solidFill>
                  <a:schemeClr val="tx1"/>
                </a:solidFill>
              </a:rPr>
              <a:t>О</a:t>
            </a:r>
            <a:r>
              <a:rPr lang="ru-RU" dirty="0" smtClean="0">
                <a:solidFill>
                  <a:schemeClr val="tx1"/>
                </a:solidFill>
              </a:rPr>
              <a:t>снование: Ф.142.Оп.3.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Д.1.Л.62-63.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36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 1961 году Михаил Иванович был назначен директором Сургутского Райпромкомбината.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1138076"/>
            <a:ext cx="5470525" cy="363776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73777" y="2956956"/>
            <a:ext cx="4393870" cy="2968831"/>
          </a:xfrm>
        </p:spPr>
        <p:txBody>
          <a:bodyPr>
            <a:norm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июне 1961 года в Сургутском Райпромкомбинате произошло чрезвычайное происшествие при сплаве леса из Пенькова: организаторы и руководители во главе с директором Грибениковым изрядно гульнули, да так, что директор свалился за борт и утонул. Райисполком назначил меня директором Райпромкомбината».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Ф.142.Оп.1.Д.1.Л.61.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0774" y="4880758"/>
            <a:ext cx="5985164" cy="12350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Из отчета исполкома райсовета к протоколу от 23.12.1961 г. Сургутского районного Совета депутатов трудящихся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5 сессии 8 созыва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Основание: Ф.1.Оп.1.Д.153.Л.130.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5782" y="653143"/>
            <a:ext cx="5617027" cy="5545281"/>
          </a:xfrm>
        </p:spPr>
        <p:txBody>
          <a:bodyPr>
            <a:noAutofit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«Финансовое состояние комбината было крайне плохое, как говорят: в долгах, как в шелках, но удивительно, люди во всех цехах работали добросовестно и старательно. Но покрыть убытки они не могли, которые шли с лесозаготовок, заготовок дров и смолокурни, где часть заготовленного леса, дров, смолы шло мимо комбината. Руководство комбината было усилено: главным инженером был назначен Менщиков Г., главным механиком Родичев В., мастером лесозаготовок – Бондарчук Г., который работу организовал хорошо и это сказалось. Возросла заготовка леса, в два раза себестоимость кубометра снизилась, стали больше выпускать кирпича».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.И. основание: Ф.142.Оп.3.Д.1.Л.64.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70" y="759239"/>
            <a:ext cx="5047012" cy="4180895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88770" y="5106388"/>
            <a:ext cx="5047013" cy="109203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отчета исполкома райсовета к протоколу от 23.12.1961 г. Сургутского районного Совета депутатов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трудящихся 5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сессии 8 созыва</a:t>
            </a:r>
          </a:p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Ф.1.Оп.1.Д.153.Л.131.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" r="940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0026" y="1603169"/>
            <a:ext cx="6587189" cy="3645725"/>
          </a:xfrm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Подполковник Михаил Иванович Кушников, пулемётчик 71-й отдельной морской бригады и 256-й отдельной стрелковой бригады, помощник начальника штаба 809 и 480 стрелковых полков. В ряды Красной Армии был призван в августе 1941 года, в возрасте 18 лет.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Принимал активное участие в боевых действиях. Всего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время войны М.И. Кушникову четырежды довелось побывать в госпитале. Михаил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получил 23 награды, среди них: Орден Отечественной войны I и II степени, Орден Красной Звезды, медали: «За отвагу», «За боевые заслуги», «За оборону Москвы», «За оборону Кавказа», «За взятие Кенигсберга», «За взятие Берлина», «За Победу над Германией 1941-1945 годы» и др.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33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3152" y="1433790"/>
            <a:ext cx="5292210" cy="41346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7856" y="1373557"/>
            <a:ext cx="5292208" cy="4255145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6982691" y="3823855"/>
            <a:ext cx="1971304" cy="118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V="1">
            <a:off x="6234545" y="5664530"/>
            <a:ext cx="4096988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6258296" y="5913912"/>
            <a:ext cx="3978234" cy="35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2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644" y="1020650"/>
            <a:ext cx="4797633" cy="4228869"/>
          </a:xfrm>
          <a:prstGeom prst="rect">
            <a:avLst/>
          </a:prstGeom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3526971" y="2232561"/>
            <a:ext cx="1531917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199408" y="2470068"/>
            <a:ext cx="3800104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306286" y="2719450"/>
            <a:ext cx="369322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99408" y="2945082"/>
            <a:ext cx="2980706" cy="11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045026" y="5617028"/>
            <a:ext cx="4228869" cy="5462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 основание: Ф.142.Оп.3.Д.1.Л.67.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428277" y="736269"/>
            <a:ext cx="6007661" cy="542702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конца 1963 года Кушников М.И. был переведен начальником транспортной экспедиционной конторы по рекомендациям врача сменить климат на сухой и теплый или работать, где не будет командировок.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 зимне-весеннее время предстояло подготовить водный транспорт (флот) к навигации, от которого зависело многое в районе – флот обеспечивал завоз товаров, продуктов питания во все глубинные пункты населения. Самоходки, теплоходы укомплектованы кадрами были не полностью. Член правления – он же экономист райпотребсоюза, В.Ф. Щепеткин, не смотря на занятость, находил время и мне помогал в планировании и мы подсчитали, что в июне и июле можно за счет прямиц значительно увеличить оборачиваемость судов. Решил ввести в штат команды самоходок и на некоторых других судах, где это было необходимо –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женских </a:t>
            </a:r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капитанов. Собрал женщин, убедил их, и они стали работать. На судах, где были женщины, стал образцовый порядок, оборачиваемость самоходок возросла».</a:t>
            </a:r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8757" y="1281952"/>
            <a:ext cx="5237019" cy="419316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61919" y="1281952"/>
            <a:ext cx="5237021" cy="4193164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840675" y="1900052"/>
            <a:ext cx="3143172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021278" y="2196935"/>
            <a:ext cx="396256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926275" y="2434442"/>
            <a:ext cx="3883231" cy="23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021278" y="2719449"/>
            <a:ext cx="3574473" cy="11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926275" y="2992582"/>
            <a:ext cx="3800104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26275" y="3230088"/>
            <a:ext cx="38001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V="1">
            <a:off x="6947065" y="2090057"/>
            <a:ext cx="1911927" cy="118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5177642" y="2339439"/>
            <a:ext cx="3004457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5225143" y="2838203"/>
            <a:ext cx="3633849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177642" y="3135086"/>
            <a:ext cx="35982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177642" y="3378533"/>
            <a:ext cx="36813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9452758" y="760023"/>
            <a:ext cx="1864426" cy="52370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1965 году Кушников М.И. выехал из Сургута в Киргизию.</a:t>
            </a: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 Основание: ф.142.Оп.3.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Д.1.Лл.70-71.</a:t>
            </a:r>
          </a:p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512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754" y="1160835"/>
            <a:ext cx="5449526" cy="437726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890161" y="861251"/>
            <a:ext cx="5058888" cy="521297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«Стал вопрос куда ехать, на север – в Сургут, здоровье не позволяет и я вспомнил, как мой дед по линии матери – Кайдалов Александр Автономович рассказывал, что его дел с родителями не по своему желанию приехали в Сургут из района средней полосы России, и решили ехать в город Белгород, где тебя никто не оскорбляет. Сыновья мои так же с семьями  выехали из Киргизии. В трудные времена нас достойно с полным пониманием нашего положения встретили, при ограниченной возможности устроили нас в общежитии, дали комнату, чему мы были рады».</a:t>
            </a:r>
          </a:p>
          <a:p>
            <a:pPr algn="ctr"/>
            <a:endParaRPr lang="ru-RU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i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воспоминании Кушникова М.И. Основание: Ф.142.Оп.3.Д.1.Л72.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V="1">
            <a:off x="4381995" y="1710047"/>
            <a:ext cx="938150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187532" y="2018805"/>
            <a:ext cx="3930733" cy="35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1151906" y="2284754"/>
            <a:ext cx="3871356" cy="3093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1187532" y="2584129"/>
            <a:ext cx="3930733" cy="1656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187532" y="2807267"/>
            <a:ext cx="38357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V="1">
            <a:off x="1294409" y="3073213"/>
            <a:ext cx="4025736" cy="428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V="1">
            <a:off x="1187532" y="3353532"/>
            <a:ext cx="3835730" cy="284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187532" y="3610098"/>
            <a:ext cx="700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42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0891" y="4441371"/>
            <a:ext cx="5200846" cy="159513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Кушников Михаил Иванович с женой Анной Владимировной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половина XX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(фото с сайта Сургутского краеведческого музея/ Солдат Отечества. Вторая мировая война )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891" y="1066814"/>
            <a:ext cx="5200846" cy="329033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270060" y="1066814"/>
            <a:ext cx="4156963" cy="2728467"/>
          </a:xfrm>
        </p:spPr>
        <p:txBody>
          <a:bodyPr>
            <a:normAutofit/>
          </a:bodyPr>
          <a:lstStyle/>
          <a:p>
            <a:pPr algn="just">
              <a:spcAft>
                <a:spcPts val="0"/>
              </a:spcAft>
            </a:pPr>
            <a:r>
              <a:rPr lang="ru-RU" sz="2000" i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Сургуте мы с Анной Владимировной провели две свадьбы:</a:t>
            </a:r>
          </a:p>
          <a:p>
            <a:pPr algn="just">
              <a:spcAft>
                <a:spcPts val="0"/>
              </a:spcAft>
            </a:pPr>
            <a:r>
              <a:rPr lang="ru-RU" sz="2000" i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– 18 июня 1946 г.</a:t>
            </a:r>
          </a:p>
          <a:p>
            <a:pPr algn="just">
              <a:spcAft>
                <a:spcPts val="0"/>
              </a:spcAft>
            </a:pPr>
            <a:r>
              <a:rPr lang="ru-RU" sz="2000" i="1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вторую – 18 июня 1996 г.»</a:t>
            </a:r>
          </a:p>
          <a:p>
            <a:pPr algn="just">
              <a:spcAft>
                <a:spcPts val="0"/>
              </a:spcAft>
            </a:pPr>
            <a:endParaRPr lang="ru-RU" kern="1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1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</a:t>
            </a:r>
          </a:p>
          <a:p>
            <a:pPr algn="just">
              <a:spcAft>
                <a:spcPts val="0"/>
              </a:spcAft>
            </a:pPr>
            <a:r>
              <a:rPr lang="ru-RU" sz="1800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Ф.142.Оп.3.Д.1.Л.73.</a:t>
            </a:r>
            <a:endParaRPr lang="ru-RU" sz="1800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2531" y="4073236"/>
            <a:ext cx="4465122" cy="17931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июне 1996 года Кушников М.И. со своей женой Анной Владимировной приехали из города Белгорода с город Сургут.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93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5828" y="1128156"/>
            <a:ext cx="3938991" cy="3740727"/>
          </a:xfrm>
        </p:spPr>
        <p:txBody>
          <a:bodyPr/>
          <a:lstStyle/>
          <a:p>
            <a:r>
              <a:rPr lang="ru-RU" dirty="0"/>
              <a:t>Кушников Михаил Иванович </a:t>
            </a:r>
            <a:r>
              <a:rPr lang="ru-RU" dirty="0" smtClean="0"/>
              <a:t>родился</a:t>
            </a:r>
            <a:br>
              <a:rPr lang="ru-RU" dirty="0" smtClean="0"/>
            </a:br>
            <a:r>
              <a:rPr lang="ru-RU" dirty="0" smtClean="0"/>
              <a:t>17 </a:t>
            </a:r>
            <a:r>
              <a:rPr lang="ru-RU" dirty="0"/>
              <a:t>ноября 1922 </a:t>
            </a:r>
            <a:r>
              <a:rPr lang="ru-RU" dirty="0" smtClean="0"/>
              <a:t>года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городе </a:t>
            </a:r>
            <a:r>
              <a:rPr lang="ru-RU" dirty="0" smtClean="0"/>
              <a:t>Сургуте</a:t>
            </a:r>
            <a:br>
              <a:rPr lang="ru-RU" dirty="0" smtClean="0"/>
            </a:br>
            <a:r>
              <a:rPr lang="ru-RU" dirty="0" smtClean="0"/>
              <a:t>в </a:t>
            </a:r>
            <a:r>
              <a:rPr lang="ru-RU" dirty="0"/>
              <a:t>семье рабочего</a:t>
            </a:r>
            <a:r>
              <a:rPr lang="ru-RU" dirty="0" smtClean="0"/>
              <a:t>.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38615" y="5474525"/>
            <a:ext cx="6134024" cy="68876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.И.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Ф.142.Оп.3.Д.1.Л.1.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614" y="878774"/>
            <a:ext cx="6134024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15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278" y="748145"/>
            <a:ext cx="6515937" cy="5343897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ряды Красной Армии был призван в августе 1941 года, в возрасте 18 лет. Молодого красноармейца направили в первый отдельный морской батальон в пулемётную роту первым номером расчёта станкового пулемёта «Максим» 71-й отдельной морской бригады. Батальон одним из первых прибыл на Западный фронт из перебрасываемых из Сибири войсковых частей Первой ударной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армии </a:t>
            </a:r>
            <a:r>
              <a:rPr lang="ru-RU" sz="2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начал боевые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значительно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раньше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официального </a:t>
            </a:r>
            <a:r>
              <a:rPr lang="ru-RU" sz="22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вступления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армии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Поздней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осенью 1941 года Михаил Иванович получил боевое крещение, а в декабре принял участие в тяжёлых боях Западного фронта в районе Дмитров-Яхрома. Здесь он получил первое ранение, но через 20 дней вернулся в строй. Всего за время войны М.И. Кушникову четырежды довелось побывать в госпитале.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359" y="1057894"/>
            <a:ext cx="2438400" cy="2438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008" y="3876816"/>
            <a:ext cx="385910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6549" y="1281621"/>
            <a:ext cx="5110266" cy="4090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6623" y="1292253"/>
            <a:ext cx="5110266" cy="406955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1353788" y="1733797"/>
            <a:ext cx="2683823" cy="1187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1116281" y="3538847"/>
            <a:ext cx="3776353" cy="35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018191" y="3760478"/>
            <a:ext cx="39069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1140031" y="4017736"/>
            <a:ext cx="3776353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140031" y="4286868"/>
            <a:ext cx="3752603" cy="23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593278" y="2030681"/>
            <a:ext cx="3598223" cy="237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5444604" y="2303813"/>
            <a:ext cx="3746897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5444604" y="2553195"/>
            <a:ext cx="3746897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5444604" y="2826327"/>
            <a:ext cx="21912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9514158" y="771897"/>
            <a:ext cx="1779276" cy="511026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Из воспоминаний Кушникова М.И. Основание: Ф.142.Оп.3.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Д.1.Л.4.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4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399" y="843148"/>
            <a:ext cx="6241816" cy="5320146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отучился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лейтенантских курсах и успешно окончил их, получив звание старшего лейтенанта. В конце июля 1942 года был направлен на Северо-Кавказский фронт, в августе 1944 – на Первый Белорусский фронт. Участвовал в штурме Берлина. 1 мая 1945 года при занятии улицы Гальскештрассе, группа противника, засевшая с пулемётом в одном из подвалов, обстреляла пехоту, двигавшуюся вдоль улицы. М.И. Кушников с небольшой группой бойцов, ворвался в подвал с противоположной стороны и уничтожил противника, что помогло советским бойцам быстро занять улицу. За этот самоотверженный поступок Михаил Иванович был представлен к награде – Ордену Отечественной войны II степени. Сургутянин дошёл до рейхстага, где на стенах оставил подпись: «Сургут. М. Кушников».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" r="1392"/>
          <a:stretch>
            <a:fillRect/>
          </a:stretch>
        </p:blipFill>
        <p:spPr>
          <a:xfrm>
            <a:off x="8455231" y="843148"/>
            <a:ext cx="2311061" cy="3602523"/>
          </a:xfrm>
        </p:spPr>
      </p:pic>
      <p:sp>
        <p:nvSpPr>
          <p:cNvPr id="6" name="Прямоугольник 5"/>
          <p:cNvSpPr/>
          <p:nvPr/>
        </p:nvSpPr>
        <p:spPr>
          <a:xfrm>
            <a:off x="7537216" y="4690753"/>
            <a:ext cx="3958098" cy="135378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Кушников Михаил Иванович, 1947 г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(фото с сайта Сургутского краеведческого музея/ Солдат Отечества. Вторая мировая война )</a:t>
            </a:r>
          </a:p>
        </p:txBody>
      </p:sp>
    </p:spTree>
    <p:extLst>
      <p:ext uri="{BB962C8B-B14F-4D97-AF65-F5344CB8AC3E}">
        <p14:creationId xmlns:p14="http://schemas.microsoft.com/office/powerpoint/2010/main" val="394600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6" y="1698171"/>
            <a:ext cx="6055938" cy="359822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3313216" y="2113808"/>
            <a:ext cx="27194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1330036" y="2470068"/>
            <a:ext cx="4132613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1330036" y="3592286"/>
            <a:ext cx="220881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1199408" y="3218213"/>
            <a:ext cx="546264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051958" y="4750130"/>
            <a:ext cx="2980707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7097287" y="2636322"/>
            <a:ext cx="4108862" cy="13419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Из воспоминаний Кушникова М.И. Основание: Ф.142.Оп.3.Д.1.Л.18.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83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2526" y="712520"/>
            <a:ext cx="10177152" cy="5462650"/>
          </a:xfrm>
        </p:spPr>
        <p:txBody>
          <a:bodyPr>
            <a:normAutofit fontScale="90000"/>
          </a:bodyPr>
          <a:lstStyle/>
          <a:p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«17 февраля 1942 года меня срочно вызвали в штаб батальона, командир и комиссар объявили мне и еще одному командиру отделения, что мы направляемся на курсы мл. лейтенантов, направление на учебу получите в отделе кадров штаба бригады. Сборы наши были быстрыми, и мы отправились в штаб за направлением, около километра прошли лесом, вышли на поле, за которым был снова лес, а за ним в деревне располагался штаб бригады. Настроение было радостное – три месяца жить по-человечески. Вышли в поле и увидели в небе двух истребителей противника…они избрали нас своими жертвами. Сказал напарнику, чтобы он не ложился, а все время делал рывки вправо и влево. Опасность появилась ниоткуда и была чрезвычайно велика – малейшая ошибка или замешательство грозила гибелью. Мы разбежались в разные стороны, напряжение нервной системы было на пределе. Я изо всех сил бежал к лесу и одновременно следил за истребителем, вот он, пошел на снижение, чувствую он подворачивает, берет меня на прицел, отскочил в левую сторону, и через несколько секунд поднялся снежный смерч, поднятый пулеметной очередью, истребитель развернулся и снова пошел в атаку, в моей голове снова воскресла кабина самолета: рывок вправо и снежный смерч на этот раз прошел значительно дальше первого, а я все приближался к лесу. Было заметно, что летчик нервничает…, я вложил все силы, чтобы укрыться в лесу, истребитель снова стал разворачиваться, но понял, что не успеет, втянул шасси, дал очередь по лесу наугад и улетел. Напарник мой так же отделался от своего истребителя. Не получилось у фашистских стервятников снайперских очередей, мы были возбуждены, чувствовали себя победителями…»</a:t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снование: Ф.142.Оп.3.Д.1.Лл.15-18.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96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4533" y="1187385"/>
            <a:ext cx="5234293" cy="43558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65530" y="1322206"/>
            <a:ext cx="5283157" cy="413504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1460665" y="2766951"/>
            <a:ext cx="3443844" cy="35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902525" y="3040083"/>
            <a:ext cx="3918857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902525" y="3265714"/>
            <a:ext cx="4096987" cy="3562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091096" y="3847605"/>
            <a:ext cx="1813413" cy="11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878772" y="4089689"/>
            <a:ext cx="41207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902525" y="4327195"/>
            <a:ext cx="4001984" cy="191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878772" y="4576577"/>
            <a:ext cx="7243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5902036" y="3389726"/>
            <a:ext cx="323008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258344" y="3657600"/>
            <a:ext cx="3576898" cy="2375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5139587" y="3859480"/>
            <a:ext cx="3945036" cy="5937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9393384" y="926275"/>
            <a:ext cx="1733795" cy="510503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воспоминаний Кушникова М.И. Основание: Ф.142.Оп.3.Д.1.Лл.54-55.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358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783</TotalTime>
  <Words>1550</Words>
  <Application>Microsoft Office PowerPoint</Application>
  <PresentationFormat>Широкоэкранный</PresentationFormat>
  <Paragraphs>69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Garamond</vt:lpstr>
      <vt:lpstr>Times New Roman</vt:lpstr>
      <vt:lpstr>Натуральные материалы</vt:lpstr>
      <vt:lpstr>  95 лет со дня рождения Кушникова Михаила Ивановича (17.11.1922 г. – 2001 г.)</vt:lpstr>
      <vt:lpstr>Презентация PowerPoint</vt:lpstr>
      <vt:lpstr>Кушников Михаил Иванович родился 17 ноября 1922 года в городе Сургуте в семье рабочего.  </vt:lpstr>
      <vt:lpstr> В ряды Красной Армии был призван в августе 1941 года, в возрасте 18 лет. Молодого красноармейца направили в первый отдельный морской батальон в пулемётную роту первым номером расчёта станкового пулемёта «Максим» 71-й отдельной морской бригады. Батальон одним из первых прибыл на Западный фронт из перебрасываемых из Сибири войсковых частей Первой ударной армии и начал боевые действия значительно раньше официального вступления армии.   Поздней осенью 1941 года Михаил Иванович получил боевое крещение, а в декабре принял участие в тяжёлых боях Западного фронта в районе Дмитров-Яхрома. Здесь он получил первое ранение, но через 20 дней вернулся в строй. Всего за время войны М.И. Кушникову четырежды довелось побывать в госпитале. </vt:lpstr>
      <vt:lpstr>Презентация PowerPoint</vt:lpstr>
      <vt:lpstr>Михаил Иванович отучился на лейтенантских курсах и успешно окончил их, получив звание старшего лейтенанта. В конце июля 1942 года был направлен на Северо-Кавказский фронт, в августе 1944 – на Первый Белорусский фронт. Участвовал в штурме Берлина. 1 мая 1945 года при занятии улицы Гальскештрассе, группа противника, засевшая с пулемётом в одном из подвалов, обстреляла пехоту, двигавшуюся вдоль улицы. М.И. Кушников с небольшой группой бойцов, ворвался в подвал с противоположной стороны и уничтожил противника, что помогло советским бойцам быстро занять улицу. За этот самоотверженный поступок Михаил Иванович был представлен к награде – Ордену Отечественной войны II степени. Сургутянин дошёл до рейхстага, где на стенах оставил подпись: «Сургут. М. Кушников».</vt:lpstr>
      <vt:lpstr>Презентация PowerPoint</vt:lpstr>
      <vt:lpstr>«17 февраля 1942 года меня срочно вызвали в штаб батальона, командир и комиссар объявили мне и еще одному командиру отделения, что мы направляемся на курсы мл. лейтенантов, направление на учебу получите в отделе кадров штаба бригады. Сборы наши были быстрыми, и мы отправились в штаб за направлением, около километра прошли лесом, вышли на поле, за которым был снова лес, а за ним в деревне располагался штаб бригады. Настроение было радостное – три месяца жить по-человечески. Вышли в поле и увидели в небе двух истребителей противника…они избрали нас своими жертвами. Сказал напарнику, чтобы он не ложился, а все время делал рывки вправо и влево. Опасность появилась ниоткуда и была чрезвычайно велика – малейшая ошибка или замешательство грозила гибелью. Мы разбежались в разные стороны, напряжение нервной системы было на пределе. Я изо всех сил бежал к лесу и одновременно следил за истребителем, вот он, пошел на снижение, чувствую он подворачивает, берет меня на прицел, отскочил в левую сторону, и через несколько секунд поднялся снежный смерч, поднятый пулеметной очередью, истребитель развернулся и снова пошел в атаку, в моей голове снова воскресла кабина самолета: рывок вправо и снежный смерч на этот раз прошел значительно дальше первого, а я все приближался к лесу. Было заметно, что летчик нервничает…, я вложил все силы, чтобы укрыться в лесу, истребитель снова стал разворачиваться, но понял, что не успеет, втянул шасси, дал очередь по лесу наугад и улетел. Напарник мой так же отделался от своего истребителя. Не получилось у фашистских стервятников снайперских очередей, мы были возбуждены, чувствовали себя победителями…»  Из воспоминаний Кушникова М.И. Основание: Ф.142.Оп.3.Д.1.Лл.15-18.</vt:lpstr>
      <vt:lpstr>Презентация PowerPoint</vt:lpstr>
      <vt:lpstr>Презентация PowerPoint</vt:lpstr>
      <vt:lpstr> 11 мая 1945 года война для Михаила Ивановича закончилась, ему был представлен отпуск на родину в родной Сургут. Из отпуска вернулся в начале ноября 1945 г. В июне 1946 года Кушников М.И. был направлен в учебный батальон 61-й Стрелковой Дивизии. В апреле 1947 года Михаил Иванович был направлен в 148 Гвардейский Стрелковый полк 50-й Гвардейской Стрелковой Дивизии города Брест. В октября 1947 года был направлен на курсы Усовершенствования Офицерского состава Белорусского Военного Округа. В ноябре 1948 года успешно окончив годичные курсы, возвратился в свой полк. После учебы стал  продвигаться по службе, с 1949 по 1953 год был командиром подразделений. В мая 1953 года был награжден именными часами «Командующий Белорусского Военного Округа» Маршалом Советского Союза С.К. Тимошенко. В 1953 году был выдвинут на должность начальника штаба 613 Отдельного Монтажного Батальона, а с апреля 1955 года был назначен на должность Командира 4710 Отдельного Стрелкового Батальона. Во время сокращения Армии в 1956 году, батальон расформировали и Кушникову М.И. предложили должность зам. Командира полка по тылу, но по состоянию здоровья он был вынужден отказаться от дальнейшей службы в армии.</vt:lpstr>
      <vt:lpstr>Награды я получил в годы Великой Отечественной войны за оборону Москвы. Кстати, маршал Советского Союза Георгий Константинович Жуков в своей книге «Воспоминания и Размышления» так охарактеризовал защитников Москвы: «Выражая глубокую благодарность всем участникам битвы за Москву, оставшимся в живых, я склоняю голову перед светлой памятью тех, кто стоял насмерть, но не пропустил врага к сердцу нашей Родины, ее столице, городу-герою Москве. Мы все в неоплатном долгу перед ними!»</vt:lpstr>
      <vt:lpstr>Презентация PowerPoint</vt:lpstr>
      <vt:lpstr>Презентация PowerPoint</vt:lpstr>
      <vt:lpstr>В 1959 году Кушников М.И. был избран депутатом Сургутского поселкового Совета, а решением четвертой сессии 7 созыва от 03.11.1959 г. – председателем исполкома Сургутского поселкового Совета.     Основание: Исполком Сургутского поселкового Совета Ф.40.Оп.1.Д.1.Л.23-24.  </vt:lpstr>
      <vt:lpstr> Из воспоминаний Кушникова М.И.  (Ф.142.Оп.3.Д.1.Л.61-62)    «В Сургуте было распространено мелкое воровство, особенно сена и дров. Организовал товарищеский суд, которому уделял много внимания и активно работал… Возглавлял его преподаватель Сургутской средней школы – Бубновский Михаил Яковлевич и авторитетнейший медработник Тверетина Мария Александровна. И воровство, как рукой сняло.»</vt:lpstr>
      <vt:lpstr>Презентация PowerPoint</vt:lpstr>
      <vt:lpstr>В 1961 году Михаил Иванович был назначен директором Сургутского Райпромкомбината. </vt:lpstr>
      <vt:lpstr>«Финансовое состояние комбината было крайне плохое, как говорят: в долгах, как в шелках, но удивительно, люди во всех цехах работали добросовестно и старательно. Но покрыть убытки они не могли, которые шли с лесозаготовок, заготовок дров и смолокурни, где часть заготовленного леса, дров, смолы шло мимо комбината. Руководство комбината было усилено: главным инженером был назначен Менщиков Г., главным механиком Родичев В., мастером лесозаготовок – Бондарчук Г., который работу организовал хорошо и это сказалось. Возросла заготовка леса, в два раза себестоимость кубометра снизилась, стали больше выпускать кирпича».  Из воспоминаний Кушникова М.И. основание: Ф.142.Оп.3.Д.1.Л.64.</vt:lpstr>
      <vt:lpstr>Презентация PowerPoint</vt:lpstr>
      <vt:lpstr>Презентация PowerPoint</vt:lpstr>
      <vt:lpstr>Презентация PowerPoint</vt:lpstr>
      <vt:lpstr>Презентация PowerPoint</vt:lpstr>
      <vt:lpstr>Кушников Михаил Иванович с женой Анной Владимировной. Вторая половина XX века (фото с сайта Сургутского краеведческого музея/ Солдат Отечества. Вторая мировая война 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95 лет со дня рождения Кушникова Михаила Ивановича (17.11.1922 г. – 2001 г.)</dc:title>
  <dc:creator>Мусина Елена Николаевна</dc:creator>
  <cp:lastModifiedBy>Мусина Елена Николаевна</cp:lastModifiedBy>
  <cp:revision>89</cp:revision>
  <dcterms:created xsi:type="dcterms:W3CDTF">2017-11-10T05:31:47Z</dcterms:created>
  <dcterms:modified xsi:type="dcterms:W3CDTF">2017-11-17T07:02:21Z</dcterms:modified>
</cp:coreProperties>
</file>