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21"/>
  </p:handoutMasterIdLst>
  <p:sldIdLst>
    <p:sldId id="256" r:id="rId2"/>
    <p:sldId id="257" r:id="rId3"/>
    <p:sldId id="263" r:id="rId4"/>
    <p:sldId id="259" r:id="rId5"/>
    <p:sldId id="262" r:id="rId6"/>
    <p:sldId id="264" r:id="rId7"/>
    <p:sldId id="283" r:id="rId8"/>
    <p:sldId id="286" r:id="rId9"/>
    <p:sldId id="267" r:id="rId10"/>
    <p:sldId id="269" r:id="rId11"/>
    <p:sldId id="279" r:id="rId12"/>
    <p:sldId id="268" r:id="rId13"/>
    <p:sldId id="273" r:id="rId14"/>
    <p:sldId id="270" r:id="rId15"/>
    <p:sldId id="266" r:id="rId16"/>
    <p:sldId id="281" r:id="rId17"/>
    <p:sldId id="282" r:id="rId18"/>
    <p:sldId id="260" r:id="rId19"/>
    <p:sldId id="288" r:id="rId2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0A70-C307-4C32-B254-F825BA89796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AAD7-2423-40A7-A032-161D34B4A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2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9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77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07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2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7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6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7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9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1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9052A3-3C64-4CB4-ACDA-F957F9ED184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AE0788-444C-41CB-8D58-DC4F09F5E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621" y="961902"/>
            <a:ext cx="9144000" cy="4548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арушения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трудового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законодательства, выявленные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ходе осуществления ведомственного контроля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3428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995056"/>
            <a:ext cx="11029615" cy="3863744"/>
          </a:xfrm>
        </p:spPr>
        <p:txBody>
          <a:bodyPr>
            <a:normAutofit fontScale="92500" lnSpcReduction="20000"/>
          </a:bodyPr>
          <a:lstStyle/>
          <a:p>
            <a:pPr marL="0" lvl="0" indent="457200" algn="ctr">
              <a:buNone/>
            </a:pPr>
            <a:r>
              <a:rPr lang="ru-RU" sz="47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 к работе лиц, </a:t>
            </a:r>
            <a:br>
              <a:rPr lang="ru-RU" sz="47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7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прошедших в установленном порядке обучение по охране труда</a:t>
            </a:r>
            <a:endParaRPr lang="ru-RU" sz="4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>
              <a:buNone/>
            </a:pPr>
            <a:endParaRPr lang="ru-RU" sz="33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0" indent="457200">
              <a:buNone/>
            </a:pPr>
            <a:endParaRPr lang="ru-RU" sz="28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0" indent="45720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штраф </a:t>
            </a:r>
            <a:r>
              <a:rPr lang="ru-RU" sz="2800" b="1" dirty="0">
                <a:solidFill>
                  <a:srgbClr val="FF0000"/>
                </a:solidFill>
              </a:rPr>
              <a:t>от </a:t>
            </a:r>
            <a:r>
              <a:rPr lang="ru-RU" sz="2800" b="1" dirty="0" smtClean="0">
                <a:solidFill>
                  <a:srgbClr val="FF0000"/>
                </a:solidFill>
              </a:rPr>
              <a:t>110 </a:t>
            </a:r>
            <a:r>
              <a:rPr lang="ru-RU" sz="2800" b="1" dirty="0">
                <a:solidFill>
                  <a:srgbClr val="FF0000"/>
                </a:solidFill>
              </a:rPr>
              <a:t>до </a:t>
            </a:r>
            <a:r>
              <a:rPr lang="ru-RU" sz="2800" b="1" dirty="0" smtClean="0">
                <a:solidFill>
                  <a:srgbClr val="FF0000"/>
                </a:solidFill>
              </a:rPr>
              <a:t>130 </a:t>
            </a:r>
            <a:r>
              <a:rPr lang="ru-RU" sz="2800" b="1" dirty="0">
                <a:solidFill>
                  <a:srgbClr val="FF0000"/>
                </a:solidFill>
              </a:rPr>
              <a:t>тыс. рублей </a:t>
            </a:r>
            <a:r>
              <a:rPr lang="ru-RU" sz="2800" b="1" dirty="0">
                <a:solidFill>
                  <a:prstClr val="black"/>
                </a:solidFill>
              </a:rPr>
              <a:t>(ч. 3 ст. 5.27.1 КоАП </a:t>
            </a:r>
            <a:r>
              <a:rPr lang="ru-RU" sz="2800" b="1" dirty="0" smtClean="0">
                <a:solidFill>
                  <a:prstClr val="black"/>
                </a:solidFill>
              </a:rPr>
              <a:t>РФ)</a:t>
            </a:r>
            <a:endParaRPr lang="ru-RU" sz="2800" b="1" dirty="0">
              <a:solidFill>
                <a:prstClr val="black"/>
              </a:solidFill>
            </a:endParaRPr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5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449" y="380010"/>
            <a:ext cx="10515600" cy="6222671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900" b="1" dirty="0" smtClean="0">
                <a:latin typeface="+mj-lt"/>
              </a:rPr>
              <a:t>Согласно </a:t>
            </a:r>
            <a:r>
              <a:rPr lang="ru-RU" sz="2900" b="1" dirty="0" err="1" smtClean="0">
                <a:latin typeface="+mj-lt"/>
              </a:rPr>
              <a:t>п.п</a:t>
            </a:r>
            <a:r>
              <a:rPr lang="ru-RU" sz="2900" b="1" dirty="0" smtClean="0">
                <a:latin typeface="+mj-lt"/>
              </a:rPr>
              <a:t>. 2.1.4 Порядка обучения по охране труда и проверки знаний требований охраны труда работников организаций, утвержденного Постановлением Минтруда РФ и Минобразования </a:t>
            </a:r>
            <a:br>
              <a:rPr lang="ru-RU" sz="2900" b="1" dirty="0" smtClean="0">
                <a:latin typeface="+mj-lt"/>
              </a:rPr>
            </a:br>
            <a:r>
              <a:rPr lang="ru-RU" sz="2900" b="1" dirty="0" smtClean="0">
                <a:latin typeface="+mj-lt"/>
              </a:rPr>
              <a:t>РФ от 13.01.2003 № 1/29, </a:t>
            </a:r>
            <a:r>
              <a:rPr lang="ru-RU" sz="2900" b="1" u="sng" dirty="0" smtClean="0">
                <a:latin typeface="+mj-lt"/>
              </a:rPr>
              <a:t>работники, не связанные </a:t>
            </a:r>
            <a:br>
              <a:rPr lang="ru-RU" sz="2900" b="1" u="sng" dirty="0" smtClean="0">
                <a:latin typeface="+mj-lt"/>
              </a:rPr>
            </a:br>
            <a:r>
              <a:rPr lang="ru-RU" sz="2900" b="1" u="sng" dirty="0" smtClean="0">
                <a:latin typeface="+mj-lt"/>
              </a:rPr>
              <a:t>с эксплуатацией, обслуживанием, испытанием, наладкой и ремонтом оборудования, использованием электрифицированного или иного инструмента, хранением и применением сырья </a:t>
            </a:r>
            <a:br>
              <a:rPr lang="ru-RU" sz="2900" b="1" u="sng" dirty="0" smtClean="0">
                <a:latin typeface="+mj-lt"/>
              </a:rPr>
            </a:br>
            <a:r>
              <a:rPr lang="ru-RU" sz="2900" b="1" u="sng" dirty="0" smtClean="0">
                <a:latin typeface="+mj-lt"/>
              </a:rPr>
              <a:t>и материалов, могут освобождаться от прохождения первичного инструктажа на рабочем месте</a:t>
            </a:r>
            <a:endParaRPr lang="ru-RU" sz="29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686296"/>
            <a:ext cx="11029615" cy="4172503"/>
          </a:xfrm>
        </p:spPr>
        <p:txBody>
          <a:bodyPr>
            <a:normAutofit/>
          </a:bodyPr>
          <a:lstStyle/>
          <a:p>
            <a:pPr marL="0" indent="45720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проведена специальная оценка условий труда</a:t>
            </a:r>
            <a:endParaRPr lang="ru-RU" sz="4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457200" algn="ctr">
              <a:spcBef>
                <a:spcPts val="1125"/>
              </a:spcBef>
              <a:spcAft>
                <a:spcPts val="1125"/>
              </a:spcAft>
              <a:buNone/>
            </a:pPr>
            <a:endParaRPr lang="ru-RU" sz="2800" dirty="0">
              <a:ea typeface="Calibri" panose="020F0502020204030204" pitchFamily="34" charset="0"/>
            </a:endParaRPr>
          </a:p>
          <a:p>
            <a:pPr marL="0" indent="457200" algn="ctr">
              <a:spcAft>
                <a:spcPts val="15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</a:t>
            </a:r>
            <a:r>
              <a:rPr lang="ru-RU" sz="2400" b="1" dirty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60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80 </a:t>
            </a:r>
            <a:r>
              <a:rPr lang="ru-RU" sz="2400" b="1" dirty="0">
                <a:solidFill>
                  <a:srgbClr val="FF0000"/>
                </a:solidFill>
              </a:rPr>
              <a:t>тыс. рублей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ea typeface="Calibri" panose="020F0502020204030204" pitchFamily="34" charset="0"/>
              </a:rPr>
              <a:t>(ч.2 ст</a:t>
            </a:r>
            <a:r>
              <a:rPr lang="ru-RU" sz="2400" b="1" dirty="0">
                <a:ea typeface="Calibri" panose="020F0502020204030204" pitchFamily="34" charset="0"/>
              </a:rPr>
              <a:t>. 5.27.1 КоАП РФ</a:t>
            </a:r>
            <a:r>
              <a:rPr lang="ru-RU" sz="2400" b="1" dirty="0" smtClean="0">
                <a:ea typeface="Calibri" panose="020F0502020204030204" pitchFamily="34" charset="0"/>
              </a:rPr>
              <a:t>)</a:t>
            </a:r>
            <a:endParaRPr lang="ru-RU" sz="24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067" y="1776735"/>
            <a:ext cx="11029615" cy="36783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43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работник не ознакомлен под роспись </a:t>
            </a:r>
            <a:br>
              <a:rPr lang="ru-RU" sz="43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результатами специальной оценки условий труда</a:t>
            </a:r>
            <a:endParaRPr lang="ru-RU" sz="4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125"/>
              </a:spcBef>
              <a:spcAft>
                <a:spcPts val="1125"/>
              </a:spcAft>
              <a:buNone/>
            </a:pPr>
            <a:endParaRPr lang="ru-RU" sz="4000" dirty="0">
              <a:ea typeface="Calibri" panose="020F0502020204030204" pitchFamily="34" charset="0"/>
            </a:endParaRPr>
          </a:p>
          <a:p>
            <a:pPr marL="0" indent="0" algn="ctr">
              <a:spcAft>
                <a:spcPts val="1500"/>
              </a:spcAft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штраф </a:t>
            </a:r>
            <a:r>
              <a:rPr lang="ru-RU" sz="2600" b="1" dirty="0">
                <a:solidFill>
                  <a:srgbClr val="FF0000"/>
                </a:solidFill>
              </a:rPr>
              <a:t>от 3</a:t>
            </a:r>
            <a:r>
              <a:rPr lang="ru-RU" sz="2600" b="1" dirty="0" smtClean="0">
                <a:solidFill>
                  <a:srgbClr val="FF0000"/>
                </a:solidFill>
              </a:rPr>
              <a:t>0 тыс</a:t>
            </a:r>
            <a:r>
              <a:rPr lang="ru-RU" sz="2600" b="1" dirty="0">
                <a:solidFill>
                  <a:srgbClr val="FF0000"/>
                </a:solidFill>
              </a:rPr>
              <a:t>. рублей</a:t>
            </a:r>
            <a:r>
              <a:rPr lang="ru-RU" sz="2600" b="1" dirty="0">
                <a:ea typeface="Calibri" panose="020F0502020204030204" pitchFamily="34" charset="0"/>
              </a:rPr>
              <a:t> (ч.2 ст. 5.27.1 КоАП РФ</a:t>
            </a:r>
            <a:r>
              <a:rPr lang="ru-RU" sz="2600" b="1" dirty="0" smtClean="0">
                <a:ea typeface="Calibri" panose="020F0502020204030204" pitchFamily="34" charset="0"/>
              </a:rPr>
              <a:t>)</a:t>
            </a:r>
            <a:endParaRPr lang="ru-RU" sz="2600" b="1" dirty="0"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853130"/>
          </a:xfrm>
        </p:spPr>
        <p:txBody>
          <a:bodyPr>
            <a:normAutofit fontScale="92500" lnSpcReduction="10000"/>
          </a:bodyPr>
          <a:lstStyle/>
          <a:p>
            <a:pPr marL="0" lvl="0" indent="457200" algn="ctr">
              <a:buNone/>
            </a:pPr>
            <a:r>
              <a:rPr lang="ru-RU" sz="4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 </a:t>
            </a:r>
            <a:r>
              <a:rPr lang="ru-RU" sz="43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работе лиц</a:t>
            </a:r>
            <a:r>
              <a:rPr lang="ru-RU" sz="4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не прошедших </a:t>
            </a:r>
            <a:br>
              <a:rPr lang="ru-RU" sz="4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установленном порядке</a:t>
            </a:r>
            <a:r>
              <a:rPr lang="ru-RU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обязательные медицинские осмотры, а также </a:t>
            </a:r>
            <a:r>
              <a:rPr lang="ru-RU" sz="43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имеющих медицинские противопоказания</a:t>
            </a:r>
            <a:endParaRPr lang="ru-RU" sz="43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ctr">
              <a:buNone/>
            </a:pPr>
            <a:endParaRPr lang="ru-RU" sz="4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lvl="0" indent="457200" algn="ctr">
              <a:buNone/>
            </a:pPr>
            <a:r>
              <a:rPr lang="ru-RU" sz="2600" dirty="0">
                <a:solidFill>
                  <a:prstClr val="black"/>
                </a:solidFill>
              </a:rPr>
              <a:t> </a:t>
            </a:r>
            <a:r>
              <a:rPr lang="ru-RU" sz="2600" b="1" dirty="0">
                <a:solidFill>
                  <a:srgbClr val="FF0000"/>
                </a:solidFill>
              </a:rPr>
              <a:t>штраф от 110 до 130 тыс. рублей </a:t>
            </a:r>
            <a:r>
              <a:rPr lang="ru-RU" sz="2600" b="1" dirty="0">
                <a:solidFill>
                  <a:prstClr val="black"/>
                </a:solidFill>
              </a:rPr>
              <a:t>(ч. 3 ст. 5.27.1 КоАП РФ</a:t>
            </a:r>
            <a:r>
              <a:rPr lang="ru-RU" sz="2600" b="1" dirty="0" smtClean="0">
                <a:solidFill>
                  <a:prstClr val="black"/>
                </a:solidFill>
              </a:rPr>
              <a:t>)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81192" y="1626918"/>
            <a:ext cx="11029615" cy="4053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работодатель не направляет работников на обязательное психиатрическое освидетельствование</a:t>
            </a:r>
            <a:endParaRPr lang="ru-RU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100" b="1" dirty="0">
              <a:latin typeface="+mj-lt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от 110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130 </a:t>
            </a:r>
            <a:r>
              <a:rPr lang="ru-RU" sz="2400" b="1" dirty="0">
                <a:solidFill>
                  <a:srgbClr val="FF0000"/>
                </a:solidFill>
              </a:rPr>
              <a:t>тыс. рублей </a:t>
            </a:r>
            <a:r>
              <a:rPr lang="ru-RU" sz="2400" b="1" dirty="0" smtClean="0"/>
              <a:t>(</a:t>
            </a:r>
            <a:r>
              <a:rPr lang="ru-RU" sz="2400" b="1" dirty="0"/>
              <a:t>ч. 3 ст. 5.27.1 КоАП РФ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endParaRPr lang="ru-RU" sz="4000" b="1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1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784" y="320634"/>
            <a:ext cx="954776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668" y="522515"/>
            <a:ext cx="9060872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444" y="1717358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работник не ознакомлен </a:t>
            </a:r>
            <a:b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 роспись с локальными нормативными актами</a:t>
            </a:r>
            <a:endParaRPr lang="ru-RU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Штраф от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30 до 50 тыс. рублей </a:t>
            </a:r>
            <a:r>
              <a:rPr lang="ru-RU" sz="2400" b="1" dirty="0">
                <a:latin typeface="+mj-lt"/>
              </a:rPr>
              <a:t>(п. 1 ст. 5.27 КоАП РФ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0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391887"/>
            <a:ext cx="11029615" cy="6329548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 3 октября 2018 г. N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353-ФЗ «О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внесении изменения в Трудовой кодекс Российской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Федерации»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с 1 января 2019 </a:t>
            </a:r>
            <a:r>
              <a:rPr lang="ru-RU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года:</a:t>
            </a:r>
          </a:p>
          <a:p>
            <a:pPr marL="0" indent="457200" algn="just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«Статья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185.1. Гарантии работникам при прохождении диспансеризации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Работники при прохождении диспансеризации в порядке, предусмотренном законодательством в сфере охраны здоровья, имеют право на освобождение от работы на один рабочий день один раз в три года с сохранением за ними места работы (должности) и среднего заработка.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Работники, не достигшие возраста, дающего право на назначение пенсии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старости, в том числе досрочно, в течение пяти лет до наступления такого возраста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работники, являющиеся получателями пенсии по старости или пенсии за выслугу лет, при прохождении диспансеризации в порядке, предусмотренном законодательством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сфере охраны здоровья, имеют право на освобождение от работы на два рабочих дня один раз в год с сохранением за ними места работы (должности) и среднего заработка.</a:t>
            </a:r>
          </a:p>
          <a:p>
            <a:pPr marL="0" indent="457200" algn="just">
              <a:spcBef>
                <a:spcPts val="600"/>
              </a:spcBef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Работник освобождается от работы для прохождения диспансеризации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основании его письменного заявления, при этом день (дни) освобождения от работы согласовывается (согласовываются) с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работодателем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8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405" y="1045029"/>
            <a:ext cx="9987148" cy="4799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457200" algn="ctr"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отсутствие или неправильное оформление локальных </a:t>
            </a:r>
            <a:r>
              <a:rPr lang="ru-RU" sz="40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нормативных </a:t>
            </a: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актов</a:t>
            </a:r>
          </a:p>
          <a:p>
            <a:pPr marL="0" indent="0" algn="ctr">
              <a:buNone/>
            </a:pP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b="1" dirty="0"/>
          </a:p>
          <a:p>
            <a:pPr marL="0" indent="45720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</a:t>
            </a:r>
            <a:r>
              <a:rPr lang="ru-RU" sz="2400" b="1" dirty="0">
                <a:solidFill>
                  <a:srgbClr val="FF0000"/>
                </a:solidFill>
              </a:rPr>
              <a:t> от 30 до 50 тыс. рублей </a:t>
            </a:r>
            <a:r>
              <a:rPr lang="ru-RU" sz="2400" b="1" dirty="0"/>
              <a:t>(п. 1 ст. 5.27 КоАП РФ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4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580" y="1330037"/>
            <a:ext cx="10515600" cy="4490667"/>
          </a:xfrm>
        </p:spPr>
        <p:txBody>
          <a:bodyPr/>
          <a:lstStyle/>
          <a:p>
            <a:pPr marL="0" lvl="0" indent="457200" algn="ctr"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работникам не переданы экземпляры трудового договора </a:t>
            </a:r>
            <a:b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дополнительного соглашения </a:t>
            </a:r>
            <a:b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трудовому договору</a:t>
            </a:r>
          </a:p>
          <a:p>
            <a:pPr marL="0" lvl="0" indent="0">
              <a:buNone/>
            </a:pPr>
            <a:endParaRPr lang="ru-RU" sz="40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45720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от </a:t>
            </a:r>
            <a:r>
              <a:rPr lang="ru-RU" sz="2400" b="1" dirty="0">
                <a:solidFill>
                  <a:srgbClr val="FF0000"/>
                </a:solidFill>
              </a:rPr>
              <a:t>50 до 100 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 </a:t>
            </a:r>
            <a:r>
              <a:rPr lang="ru-RU" sz="2400" b="1" dirty="0" smtClean="0"/>
              <a:t>(п</a:t>
            </a:r>
            <a:r>
              <a:rPr lang="ru-RU" sz="2400" b="1" dirty="0"/>
              <a:t>. 3 ст. 5.27 КоАП РФ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5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075" y="1923803"/>
            <a:ext cx="10515600" cy="47044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неполное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трудового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договора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4000" dirty="0"/>
          </a:p>
          <a:p>
            <a:pPr marL="0" indent="45720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</a:t>
            </a:r>
            <a:r>
              <a:rPr lang="ru-RU" sz="2400" b="1" dirty="0">
                <a:solidFill>
                  <a:srgbClr val="FF0000"/>
                </a:solidFill>
              </a:rPr>
              <a:t>от 50 до 100 тыс. рублей </a:t>
            </a:r>
            <a:r>
              <a:rPr lang="ru-RU" sz="2400" b="1" dirty="0"/>
              <a:t>(п. 3 ст. 5.27 КоАП РФ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43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95" y="938151"/>
            <a:ext cx="10889672" cy="5379522"/>
          </a:xfrm>
        </p:spPr>
        <p:txBody>
          <a:bodyPr>
            <a:normAutofit fontScale="70000" lnSpcReduction="20000"/>
          </a:bodyPr>
          <a:lstStyle/>
          <a:p>
            <a:pPr lvl="0" algn="ctr">
              <a:buFontTx/>
              <a:buChar char="-"/>
            </a:pPr>
            <a:r>
              <a:rPr lang="ru-RU" sz="5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несоблюдение инструкции по заполнению трудовых книжек</a:t>
            </a:r>
            <a:endParaRPr lang="ru-RU" sz="5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FontTx/>
              <a:buChar char="-"/>
            </a:pPr>
            <a:r>
              <a:rPr lang="ru-RU" sz="5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тсутствие </a:t>
            </a:r>
            <a:r>
              <a:rPr lang="ru-RU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пломбы или сургучной печати </a:t>
            </a:r>
            <a: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книге учета движения трудовых книжек </a:t>
            </a:r>
            <a: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51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или </a:t>
            </a:r>
            <a:r>
              <a:rPr lang="ru-RU" sz="5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книге по учету бланков трудовой книжки </a:t>
            </a:r>
            <a:endParaRPr lang="ru-RU" sz="51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endParaRPr lang="ru-RU" sz="40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457200"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штраф </a:t>
            </a:r>
            <a:r>
              <a:rPr lang="ru-RU" sz="3400" b="1" dirty="0">
                <a:solidFill>
                  <a:srgbClr val="FF0000"/>
                </a:solidFill>
              </a:rPr>
              <a:t>от 30 до 50 тыс. рублей </a:t>
            </a:r>
            <a:r>
              <a:rPr lang="ru-RU" sz="3400" b="1" dirty="0"/>
              <a:t>(п. 1 ст. 5.27 КоАП РФ</a:t>
            </a:r>
            <a:r>
              <a:rPr lang="ru-RU" sz="3400" b="1" dirty="0" smtClean="0"/>
              <a:t>)</a:t>
            </a:r>
            <a:endParaRPr lang="ru-RU" sz="3400" b="1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075" y="1583562"/>
            <a:ext cx="10515600" cy="5274438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обработка персональных данных </a:t>
            </a:r>
            <a:b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 письменного согласия субъекта персональных данных</a:t>
            </a:r>
          </a:p>
          <a:p>
            <a:pPr marL="0" indent="457200">
              <a:buNone/>
            </a:pPr>
            <a:endParaRPr lang="ru-RU" sz="4000" dirty="0"/>
          </a:p>
          <a:p>
            <a:pPr marL="0" lvl="0" indent="45720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</a:t>
            </a:r>
            <a:r>
              <a:rPr lang="ru-RU" sz="2400" b="1" dirty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15 до 75 </a:t>
            </a:r>
            <a:r>
              <a:rPr lang="ru-RU" sz="2400" b="1" dirty="0">
                <a:solidFill>
                  <a:srgbClr val="FF0000"/>
                </a:solidFill>
              </a:rPr>
              <a:t>тыс. рублей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(ч. 2 ст</a:t>
            </a:r>
            <a:r>
              <a:rPr lang="ru-RU" sz="2400" b="1" dirty="0"/>
              <a:t>. </a:t>
            </a:r>
            <a:r>
              <a:rPr lang="ru-RU" sz="2400" b="1" dirty="0" smtClean="0"/>
              <a:t>13.11 </a:t>
            </a:r>
            <a:r>
              <a:rPr lang="ru-RU" sz="2400" b="1" dirty="0"/>
              <a:t>КоАП РФ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92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01288"/>
            <a:ext cx="10645239" cy="4775675"/>
          </a:xfrm>
        </p:spPr>
        <p:txBody>
          <a:bodyPr>
            <a:normAutofit fontScale="92500" lnSpcReduction="20000"/>
          </a:bodyPr>
          <a:lstStyle/>
          <a:p>
            <a:pPr marL="0" indent="457200" algn="ctr">
              <a:buNone/>
            </a:pP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Нарушение установленного срока выплаты заработной </a:t>
            </a:r>
            <a:r>
              <a:rPr lang="ru-RU" sz="4300" b="1" dirty="0">
                <a:latin typeface="Calibri" panose="020F0502020204030204" pitchFamily="34" charset="0"/>
                <a:cs typeface="Calibri" panose="020F0502020204030204" pitchFamily="34" charset="0"/>
              </a:rPr>
              <a:t>платы,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оплаты отпуска, выплат </a:t>
            </a:r>
            <a:b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увольнении и (или) других выплат, причитающихся работнику</a:t>
            </a:r>
            <a:endParaRPr lang="ru-RU" sz="4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457200">
              <a:buNone/>
            </a:pPr>
            <a:endParaRPr lang="ru-RU" dirty="0" smtClean="0"/>
          </a:p>
          <a:p>
            <a:pPr marL="0" indent="457200">
              <a:buNone/>
            </a:pPr>
            <a:endParaRPr lang="ru-RU" dirty="0"/>
          </a:p>
          <a:p>
            <a:pPr marL="0" lvl="0" indent="45720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штраф </a:t>
            </a:r>
            <a:r>
              <a:rPr lang="ru-RU" sz="2600" b="1" dirty="0">
                <a:solidFill>
                  <a:srgbClr val="FF0000"/>
                </a:solidFill>
              </a:rPr>
              <a:t>от </a:t>
            </a:r>
            <a:r>
              <a:rPr lang="ru-RU" sz="2600" b="1" dirty="0" smtClean="0">
                <a:solidFill>
                  <a:srgbClr val="FF0000"/>
                </a:solidFill>
              </a:rPr>
              <a:t>30 </a:t>
            </a:r>
            <a:r>
              <a:rPr lang="ru-RU" sz="2600" b="1" dirty="0">
                <a:solidFill>
                  <a:srgbClr val="FF0000"/>
                </a:solidFill>
              </a:rPr>
              <a:t>до </a:t>
            </a:r>
            <a:r>
              <a:rPr lang="ru-RU" sz="2600" b="1" dirty="0" smtClean="0">
                <a:solidFill>
                  <a:srgbClr val="FF0000"/>
                </a:solidFill>
              </a:rPr>
              <a:t>50 </a:t>
            </a:r>
            <a:r>
              <a:rPr lang="ru-RU" sz="2600" b="1" dirty="0">
                <a:solidFill>
                  <a:srgbClr val="FF0000"/>
                </a:solidFill>
              </a:rPr>
              <a:t>тыс. рублей </a:t>
            </a:r>
            <a:r>
              <a:rPr lang="ru-RU" sz="2600" b="1" dirty="0" smtClean="0"/>
              <a:t>(п. 6 </a:t>
            </a:r>
            <a:r>
              <a:rPr lang="ru-RU" sz="2600" b="1" dirty="0"/>
              <a:t>ст. </a:t>
            </a:r>
            <a:r>
              <a:rPr lang="ru-RU" sz="2600" b="1" dirty="0" smtClean="0"/>
              <a:t>5.27 </a:t>
            </a:r>
            <a:r>
              <a:rPr lang="ru-RU" sz="2600" b="1" dirty="0"/>
              <a:t>КоАП РФ</a:t>
            </a:r>
            <a:r>
              <a:rPr lang="ru-RU" sz="2600" b="1" dirty="0" smtClean="0"/>
              <a:t>)</a:t>
            </a:r>
            <a:endParaRPr lang="ru-RU" sz="2600" b="1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950" y="480951"/>
            <a:ext cx="10633364" cy="65789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работникам </a:t>
            </a:r>
            <a:r>
              <a:rPr lang="ru-RU" sz="43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4300" b="1" u="sng" dirty="0">
                <a:latin typeface="Calibri" panose="020F0502020204030204" pitchFamily="34" charset="0"/>
                <a:cs typeface="Calibri" panose="020F0502020204030204" pitchFamily="34" charset="0"/>
              </a:rPr>
              <a:t>произведено начисление денежной компенсации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4300" b="1" dirty="0">
                <a:latin typeface="Calibri" panose="020F0502020204030204" pitchFamily="34" charset="0"/>
                <a:cs typeface="Calibri" panose="020F0502020204030204" pitchFamily="34" charset="0"/>
              </a:rPr>
              <a:t>задержку выплат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заработной </a:t>
            </a:r>
            <a:r>
              <a:rPr lang="ru-RU" sz="4300" b="1" dirty="0">
                <a:latin typeface="Calibri" panose="020F0502020204030204" pitchFamily="34" charset="0"/>
                <a:cs typeface="Calibri" panose="020F0502020204030204" pitchFamily="34" charset="0"/>
              </a:rPr>
              <a:t>платы, оплаты отпуска, выплат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4300" b="1" dirty="0">
                <a:latin typeface="Calibri" panose="020F0502020204030204" pitchFamily="34" charset="0"/>
                <a:cs typeface="Calibri" panose="020F0502020204030204" pitchFamily="34" charset="0"/>
              </a:rPr>
              <a:t>увольнении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4300" b="1" dirty="0">
                <a:latin typeface="Calibri" panose="020F0502020204030204" pitchFamily="34" charset="0"/>
                <a:cs typeface="Calibri" panose="020F0502020204030204" pitchFamily="34" charset="0"/>
              </a:rPr>
              <a:t>(или) других выплат, причитающихся </a:t>
            </a:r>
            <a:r>
              <a:rPr lang="ru-RU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работнику</a:t>
            </a:r>
            <a:endParaRPr lang="ru-RU" sz="4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1400" dirty="0"/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штраф </a:t>
            </a:r>
            <a:r>
              <a:rPr lang="ru-RU" sz="2400" b="1" dirty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30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50 </a:t>
            </a:r>
            <a:r>
              <a:rPr lang="ru-RU" sz="2400" b="1" dirty="0">
                <a:solidFill>
                  <a:srgbClr val="FF0000"/>
                </a:solidFill>
              </a:rPr>
              <a:t>тыс. рублей </a:t>
            </a:r>
            <a:r>
              <a:rPr lang="ru-RU" sz="2400" b="1" dirty="0" smtClean="0"/>
              <a:t>(п. 6 </a:t>
            </a:r>
            <a:r>
              <a:rPr lang="ru-RU" sz="2400" b="1" dirty="0"/>
              <a:t>ст. </a:t>
            </a:r>
            <a:r>
              <a:rPr lang="ru-RU" sz="2400" b="1" dirty="0" smtClean="0"/>
              <a:t>5.27 </a:t>
            </a:r>
            <a:r>
              <a:rPr lang="ru-RU" sz="2400" b="1" dirty="0"/>
              <a:t>КоАП РФ</a:t>
            </a:r>
            <a:r>
              <a:rPr lang="ru-RU" sz="2400" b="1" dirty="0" smtClean="0"/>
              <a:t>)</a:t>
            </a:r>
          </a:p>
          <a:p>
            <a:pPr marL="0" indent="457200" algn="just">
              <a:buNone/>
            </a:pPr>
            <a:endParaRPr lang="ru-RU" sz="14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Обязанность </a:t>
            </a:r>
            <a:r>
              <a:rPr lang="ru-RU" sz="1800" b="1" dirty="0">
                <a:solidFill>
                  <a:srgbClr val="FF0000"/>
                </a:solidFill>
              </a:rPr>
              <a:t>по выплате указанной денежной компенсации возникает независимо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от </a:t>
            </a:r>
            <a:r>
              <a:rPr lang="ru-RU" sz="1800" b="1" dirty="0">
                <a:solidFill>
                  <a:srgbClr val="FF0000"/>
                </a:solidFill>
              </a:rPr>
              <a:t>наличия вины работодателя.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5" y="5961414"/>
            <a:ext cx="448015" cy="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43" y="1966740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457200" algn="ctr"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Нарушение требований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охраны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труда</a:t>
            </a:r>
          </a:p>
          <a:p>
            <a:pPr marL="0" indent="45720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marL="0" indent="457200"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latin typeface="+mj-lt"/>
              <a:ea typeface="Calibri" panose="020F0502020204030204" pitchFamily="34" charset="0"/>
            </a:endParaRPr>
          </a:p>
          <a:p>
            <a:pPr marL="0" indent="457200" algn="ctr">
              <a:lnSpc>
                <a:spcPct val="100000"/>
              </a:lnSpc>
              <a:spcAft>
                <a:spcPts val="1500"/>
              </a:spcAft>
              <a:buNone/>
            </a:pPr>
            <a:r>
              <a:rPr lang="ru-RU" sz="2400" dirty="0">
                <a:ea typeface="Calibri" panose="020F0502020204030204" pitchFamily="34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штраф от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50 до 200 тыс. рублей, а за повторное совершение вплоть до дисквалификации должностных лиц 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приостановления деятельности компании </a:t>
            </a:r>
            <a:r>
              <a:rPr lang="ru-RU" sz="2400" b="1" dirty="0">
                <a:ea typeface="Calibri" panose="020F0502020204030204" pitchFamily="34" charset="0"/>
              </a:rPr>
              <a:t>(ст. 5.27.1 КоАП РФ</a:t>
            </a:r>
            <a:r>
              <a:rPr lang="ru-RU" sz="2400" b="1" dirty="0" smtClean="0">
                <a:ea typeface="Calibri" panose="020F0502020204030204" pitchFamily="34" charset="0"/>
              </a:rPr>
              <a:t>)</a:t>
            </a:r>
            <a:endParaRPr lang="ru-RU" sz="24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8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1330</TotalTime>
  <Words>163</Words>
  <Application>Microsoft Office PowerPoint</Application>
  <PresentationFormat>Широкоэкранный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Капля</vt:lpstr>
      <vt:lpstr>Нарушения трудового законодательства, выявленные  в ходе осуществления ведомственного контроля  в муниципальных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Маникина Татьяна Александровна</dc:creator>
  <cp:lastModifiedBy>Серебренникова Светлана Федоровна</cp:lastModifiedBy>
  <cp:revision>67</cp:revision>
  <cp:lastPrinted>2018-10-24T10:59:56Z</cp:lastPrinted>
  <dcterms:created xsi:type="dcterms:W3CDTF">2018-10-19T07:29:43Z</dcterms:created>
  <dcterms:modified xsi:type="dcterms:W3CDTF">2019-03-12T10:03:31Z</dcterms:modified>
</cp:coreProperties>
</file>