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7"/>
  </p:notesMasterIdLst>
  <p:handoutMasterIdLst>
    <p:handoutMasterId r:id="rId8"/>
  </p:handoutMasterIdLst>
  <p:sldIdLst>
    <p:sldId id="264" r:id="rId2"/>
    <p:sldId id="261" r:id="rId3"/>
    <p:sldId id="262" r:id="rId4"/>
    <p:sldId id="258" r:id="rId5"/>
    <p:sldId id="265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D959D2A-F552-4501-B4EC-982E151AD9FB}">
          <p14:sldIdLst>
            <p14:sldId id="264"/>
            <p14:sldId id="261"/>
            <p14:sldId id="262"/>
            <p14:sldId id="258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85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83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292EB-1BE7-40A0-884D-EC371867617C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AC800-55AD-4ED0-9708-05B6E88C7A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98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53208-90CD-4E87-A684-C00F0DD1D4A2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0EFC2-AAD9-441B-9CB7-78092E9FE2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739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BACE-5F67-416F-9B9A-C58E67EBA56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173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C0D2C0-E100-47DF-6E58-A255C15DC0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02D2BC-773C-C132-56CB-BD235658DB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728083-6524-7C08-0BAC-B4CE133A5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C6BB54-CD16-E353-75B6-AD854A6E9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6774B3-E4FE-5692-DAB1-02314749D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644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FD2439-FD73-A681-5884-601767840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66A58F-9268-34CA-028F-98A8341CCF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25A841-6016-4A7F-EF1F-CEB2ADB13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04FD48-74B6-EB58-9E6D-2FC05BFEE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3171E7-9BE8-B16B-819E-CC4768E39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802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2303AD7-B0BD-94F8-E4D0-73354DB6EC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7CE6B1-0C04-A4F9-AB59-07ACFAE743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CC0192-781B-AD34-AC66-1AF9A4C3A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E2B537-933F-BF4D-BA06-A3D99467A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13BD3B-BC90-0E96-9F70-D1F5CAEC9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354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D51F9-96AF-2BE7-7395-B5C44AD3F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C6F84E-3C73-779C-5307-E36A85FAD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E2A5BA-5731-13F2-297B-6F0763C40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B51494-8264-42E4-A566-79F4F62AF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5BE4F7-F8B4-2EBA-8D01-F23804A83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959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8E6FCE-7340-6EFA-EA34-17A19F939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F0C3C6-992A-F607-D6C3-1AA58E577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345F47-1581-7B1C-FEAA-07100C435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97072D-B95F-F033-3D76-F9DB7DB23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31F8F1-1F2A-8FD4-B4BE-5D3D0821B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57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609FC6-2B8C-5385-E88B-6CF4AE457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57DEB4-9AE4-6318-9BC1-1E3AC2A0E9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CD570D-D435-C6F7-3796-91A29BD2F1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260C7A-14DB-33EA-9126-EDFFC7C8C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7A512E6-58E9-BEE0-F251-44E3BBB50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326127-D675-7DEA-358C-DAA377C99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12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B08B9-09AE-41A4-FA8B-D7AD97F03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40D5A8-F7D1-4120-8D57-4BF060779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394F56-62EF-BFFF-51E3-D08875C62F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F1629C8-2F0F-B427-19B2-34438A7032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0C9A664-46F6-177A-9D82-1E0B50DDAD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5E7AD8-4D41-54BB-732C-9FD95060B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0C847D5-5D66-2628-A630-28EAA7475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D1DAA31-9804-B440-6829-540376712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72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0BCF6-575B-B34D-544F-332DD01B9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540467F-5833-FF01-33C8-B1A497015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39C3C69-B51E-2D1A-AA2A-8B3D0D710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5E29FBD-9068-7F3C-9D11-590AC0A6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432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F4E4A39-C6EE-2F3E-604E-B50748E34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49097A2-2F68-751C-B1AC-0262B92BB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B9BDC7A-CD5D-888E-2409-E729D177C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70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9AEEC9-0839-F67E-9E26-967195EE2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8427C6-F7C0-E1C9-67DE-BBA5AC8772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2C5552-DB85-D01A-2086-74A8C1808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32C27E-9AAD-8449-46ED-04124DEDF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3C3760-B38B-D120-7A22-545C31C7D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1E2919-EEB1-F35E-CB78-4E24A02B1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56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F7DE95-4EA2-90D2-6B9A-0AAC2B9DD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B9ABD5-34D0-CDF2-3829-D48DFE678E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6CD87E-E51C-A1BF-4780-8CDAD6463D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0C5779-0571-FC7E-8B17-1C84EDECE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E935265-7E5B-5D46-369E-6C860A4EA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F38A1E-10A4-DD74-D79C-3AC9E881A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591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AD2BD4-A5F1-4FAC-B02E-4505181C4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C01B31E-2AD7-EF74-6219-E3D1D66BC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D8134D-DAC2-7FAA-EDEF-DB5C627123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BAF7A-364D-420A-9997-78A9F6AE2509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ADBCF1-9905-A23A-4295-ABDF066169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B97288-F3BD-A8A1-F213-5E9AAAD6BD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D330B-CE77-4410-B88D-4597EB9E3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578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1" y="884552"/>
            <a:ext cx="7115821" cy="5251889"/>
          </a:xfrm>
          <a:prstGeom prst="rect">
            <a:avLst/>
          </a:prstGeom>
          <a:gradFill flip="none" rotWithShape="1">
            <a:gsLst>
              <a:gs pos="0">
                <a:srgbClr val="FCBF25"/>
              </a:gs>
              <a:gs pos="100000">
                <a:srgbClr val="5274B1"/>
              </a:gs>
            </a:gsLst>
            <a:lin ang="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48640" y="783743"/>
            <a:ext cx="4676503" cy="5576911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ru-RU" sz="3600" b="1" spc="300" dirty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ПРЕЗЕНТАЦИЯ</a:t>
            </a:r>
          </a:p>
          <a:p>
            <a:pPr>
              <a:lnSpc>
                <a:spcPct val="110000"/>
              </a:lnSpc>
            </a:pPr>
            <a:r>
              <a:rPr lang="ru-RU" sz="3600" b="1" spc="300" dirty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ПО </a:t>
            </a:r>
            <a:r>
              <a:rPr lang="ru-RU" sz="3600" b="1" spc="300" dirty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СОГЛАСОВАНИЮ</a:t>
            </a:r>
            <a:br>
              <a:rPr lang="ru-RU" sz="3600" b="1" spc="300" dirty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ru-RU" sz="3600" b="1" spc="300" dirty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ДОКУМЕНТАЦИИ ПО ПЛАНИРОВКЕ ТЕРРИТОРИИ</a:t>
            </a:r>
            <a:endParaRPr lang="ru-RU" sz="3600" b="1" spc="300" dirty="0" smtClean="0">
              <a:solidFill>
                <a:schemeClr val="bg1"/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3600" b="1" spc="300" dirty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ПУБЛИЧНЫЕ СЛУШАНИЯ ЗАПЛАНИРОВАНЫ НА </a:t>
            </a:r>
            <a:r>
              <a:rPr lang="ru-RU" sz="3600" b="1" spc="300" dirty="0" smtClean="0">
                <a:solidFill>
                  <a:schemeClr val="bg1"/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ru-RU" sz="3600" b="1" spc="3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27.03.2023</a:t>
            </a:r>
            <a:endParaRPr lang="ru-RU" sz="3600" b="1" spc="3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75733" y="262818"/>
            <a:ext cx="717198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 spc="300" noProof="1" smtClean="0"/>
              <a:t>ДЕПАРТАМЕНТ АРХИТЕКТУРЫ И ГРАДОСТРОИТЕЛЬСТВА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 spc="300" noProof="1" smtClean="0"/>
              <a:t>АДМИНИСТРАЦИИ ГОРОДА СУРГУТА</a:t>
            </a:r>
            <a:endParaRPr lang="ru-RU" sz="1200" spc="300" noProof="1"/>
          </a:p>
        </p:txBody>
      </p:sp>
      <p:sp>
        <p:nvSpPr>
          <p:cNvPr id="11" name="TextBox 10"/>
          <p:cNvSpPr txBox="1"/>
          <p:nvPr/>
        </p:nvSpPr>
        <p:spPr>
          <a:xfrm>
            <a:off x="0" y="6340705"/>
            <a:ext cx="1219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spc="300" dirty="0" smtClean="0"/>
              <a:t>СУРГУТ 2023</a:t>
            </a:r>
            <a:endParaRPr lang="ru-RU" sz="1200" spc="3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55" y="235822"/>
            <a:ext cx="403051" cy="482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96" t="14771" r="40723" b="4992"/>
          <a:stretch/>
        </p:blipFill>
        <p:spPr>
          <a:xfrm>
            <a:off x="5758288" y="882153"/>
            <a:ext cx="6101342" cy="5254769"/>
          </a:xfrm>
          <a:prstGeom prst="hexagon">
            <a:avLst/>
          </a:prstGeom>
          <a:ln w="254000" cap="sq">
            <a:solidFill>
              <a:schemeClr val="bg1"/>
            </a:solidFill>
            <a:miter lim="800000"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866274" y="236962"/>
            <a:ext cx="11325726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88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E8A0A3-6DE0-F68F-4B4E-6E8E145289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2448" y="198890"/>
            <a:ext cx="7386580" cy="61939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76962A-7B41-0619-852C-885CE78B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6247" y="1561946"/>
            <a:ext cx="45719" cy="7091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1821F50-95C3-937A-0567-3C70B11E93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448" y="198890"/>
            <a:ext cx="7386580" cy="619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8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12">
            <a:extLst>
              <a:ext uri="{FF2B5EF4-FFF2-40B4-BE49-F238E27FC236}">
                <a16:creationId xmlns:a16="http://schemas.microsoft.com/office/drawing/2014/main" id="{9B22F185-D7EB-AFCD-81F7-8829DBF73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863" y="609600"/>
            <a:ext cx="10969494" cy="514662"/>
          </a:xfrm>
          <a:custGeom>
            <a:avLst/>
            <a:gdLst>
              <a:gd name="connsiteX0" fmla="*/ 0 w 8629650"/>
              <a:gd name="connsiteY0" fmla="*/ 0 h 2074260"/>
              <a:gd name="connsiteX1" fmla="*/ 8629650 w 8629650"/>
              <a:gd name="connsiteY1" fmla="*/ 0 h 2074260"/>
              <a:gd name="connsiteX2" fmla="*/ 8629650 w 8629650"/>
              <a:gd name="connsiteY2" fmla="*/ 2074260 h 2074260"/>
              <a:gd name="connsiteX3" fmla="*/ 0 w 8629650"/>
              <a:gd name="connsiteY3" fmla="*/ 2074260 h 2074260"/>
              <a:gd name="connsiteX4" fmla="*/ 0 w 8629650"/>
              <a:gd name="connsiteY4" fmla="*/ 0 h 2074260"/>
              <a:gd name="connsiteX0" fmla="*/ 0 w 8629650"/>
              <a:gd name="connsiteY0" fmla="*/ 0 h 2074260"/>
              <a:gd name="connsiteX1" fmla="*/ 8629650 w 8629650"/>
              <a:gd name="connsiteY1" fmla="*/ 0 h 2074260"/>
              <a:gd name="connsiteX2" fmla="*/ 7105650 w 8629650"/>
              <a:gd name="connsiteY2" fmla="*/ 2074260 h 2074260"/>
              <a:gd name="connsiteX3" fmla="*/ 0 w 8629650"/>
              <a:gd name="connsiteY3" fmla="*/ 2074260 h 2074260"/>
              <a:gd name="connsiteX4" fmla="*/ 0 w 8629650"/>
              <a:gd name="connsiteY4" fmla="*/ 0 h 2074260"/>
              <a:gd name="connsiteX0" fmla="*/ 0 w 8629650"/>
              <a:gd name="connsiteY0" fmla="*/ 0 h 2074260"/>
              <a:gd name="connsiteX1" fmla="*/ 8629650 w 8629650"/>
              <a:gd name="connsiteY1" fmla="*/ 0 h 2074260"/>
              <a:gd name="connsiteX2" fmla="*/ 7467157 w 8629650"/>
              <a:gd name="connsiteY2" fmla="*/ 2074260 h 2074260"/>
              <a:gd name="connsiteX3" fmla="*/ 0 w 8629650"/>
              <a:gd name="connsiteY3" fmla="*/ 2074260 h 2074260"/>
              <a:gd name="connsiteX4" fmla="*/ 0 w 8629650"/>
              <a:gd name="connsiteY4" fmla="*/ 0 h 2074260"/>
              <a:gd name="connsiteX0" fmla="*/ 0 w 8622030"/>
              <a:gd name="connsiteY0" fmla="*/ 0 h 2074260"/>
              <a:gd name="connsiteX1" fmla="*/ 8622030 w 8622030"/>
              <a:gd name="connsiteY1" fmla="*/ 0 h 2074260"/>
              <a:gd name="connsiteX2" fmla="*/ 7467157 w 8622030"/>
              <a:gd name="connsiteY2" fmla="*/ 2074260 h 2074260"/>
              <a:gd name="connsiteX3" fmla="*/ 0 w 8622030"/>
              <a:gd name="connsiteY3" fmla="*/ 2074260 h 2074260"/>
              <a:gd name="connsiteX4" fmla="*/ 0 w 8622030"/>
              <a:gd name="connsiteY4" fmla="*/ 0 h 2074260"/>
              <a:gd name="connsiteX0" fmla="*/ 0 w 8627110"/>
              <a:gd name="connsiteY0" fmla="*/ 0 h 2074260"/>
              <a:gd name="connsiteX1" fmla="*/ 8627110 w 8627110"/>
              <a:gd name="connsiteY1" fmla="*/ 0 h 2074260"/>
              <a:gd name="connsiteX2" fmla="*/ 7467157 w 8627110"/>
              <a:gd name="connsiteY2" fmla="*/ 2074260 h 2074260"/>
              <a:gd name="connsiteX3" fmla="*/ 0 w 8627110"/>
              <a:gd name="connsiteY3" fmla="*/ 2074260 h 2074260"/>
              <a:gd name="connsiteX4" fmla="*/ 0 w 8627110"/>
              <a:gd name="connsiteY4" fmla="*/ 0 h 2074260"/>
              <a:gd name="connsiteX0" fmla="*/ 0 w 8627110"/>
              <a:gd name="connsiteY0" fmla="*/ 0 h 2074260"/>
              <a:gd name="connsiteX1" fmla="*/ 8627110 w 8627110"/>
              <a:gd name="connsiteY1" fmla="*/ 0 h 2074260"/>
              <a:gd name="connsiteX2" fmla="*/ 7462077 w 8627110"/>
              <a:gd name="connsiteY2" fmla="*/ 2074260 h 2074260"/>
              <a:gd name="connsiteX3" fmla="*/ 0 w 8627110"/>
              <a:gd name="connsiteY3" fmla="*/ 2074260 h 2074260"/>
              <a:gd name="connsiteX4" fmla="*/ 0 w 8627110"/>
              <a:gd name="connsiteY4" fmla="*/ 0 h 2074260"/>
              <a:gd name="connsiteX0" fmla="*/ 508000 w 9135110"/>
              <a:gd name="connsiteY0" fmla="*/ 0 h 2074260"/>
              <a:gd name="connsiteX1" fmla="*/ 9135110 w 9135110"/>
              <a:gd name="connsiteY1" fmla="*/ 0 h 2074260"/>
              <a:gd name="connsiteX2" fmla="*/ 7970077 w 9135110"/>
              <a:gd name="connsiteY2" fmla="*/ 2074260 h 2074260"/>
              <a:gd name="connsiteX3" fmla="*/ 0 w 9135110"/>
              <a:gd name="connsiteY3" fmla="*/ 2074260 h 2074260"/>
              <a:gd name="connsiteX4" fmla="*/ 508000 w 9135110"/>
              <a:gd name="connsiteY4" fmla="*/ 0 h 2074260"/>
              <a:gd name="connsiteX0" fmla="*/ 0 w 9135110"/>
              <a:gd name="connsiteY0" fmla="*/ 0 h 2074260"/>
              <a:gd name="connsiteX1" fmla="*/ 9135110 w 9135110"/>
              <a:gd name="connsiteY1" fmla="*/ 0 h 2074260"/>
              <a:gd name="connsiteX2" fmla="*/ 7970077 w 9135110"/>
              <a:gd name="connsiteY2" fmla="*/ 2074260 h 2074260"/>
              <a:gd name="connsiteX3" fmla="*/ 0 w 9135110"/>
              <a:gd name="connsiteY3" fmla="*/ 2074260 h 2074260"/>
              <a:gd name="connsiteX4" fmla="*/ 0 w 9135110"/>
              <a:gd name="connsiteY4" fmla="*/ 0 h 2074260"/>
              <a:gd name="connsiteX0" fmla="*/ 0 w 10262870"/>
              <a:gd name="connsiteY0" fmla="*/ 18160 h 2074260"/>
              <a:gd name="connsiteX1" fmla="*/ 10262870 w 10262870"/>
              <a:gd name="connsiteY1" fmla="*/ 0 h 2074260"/>
              <a:gd name="connsiteX2" fmla="*/ 9097837 w 10262870"/>
              <a:gd name="connsiteY2" fmla="*/ 2074260 h 2074260"/>
              <a:gd name="connsiteX3" fmla="*/ 1127760 w 10262870"/>
              <a:gd name="connsiteY3" fmla="*/ 2074260 h 2074260"/>
              <a:gd name="connsiteX4" fmla="*/ 0 w 10262870"/>
              <a:gd name="connsiteY4" fmla="*/ 18160 h 2074260"/>
              <a:gd name="connsiteX0" fmla="*/ 0 w 10262870"/>
              <a:gd name="connsiteY0" fmla="*/ 18160 h 2074260"/>
              <a:gd name="connsiteX1" fmla="*/ 10262870 w 10262870"/>
              <a:gd name="connsiteY1" fmla="*/ 0 h 2074260"/>
              <a:gd name="connsiteX2" fmla="*/ 9097837 w 10262870"/>
              <a:gd name="connsiteY2" fmla="*/ 2074260 h 2074260"/>
              <a:gd name="connsiteX3" fmla="*/ 0 w 10262870"/>
              <a:gd name="connsiteY3" fmla="*/ 2074260 h 2074260"/>
              <a:gd name="connsiteX4" fmla="*/ 0 w 10262870"/>
              <a:gd name="connsiteY4" fmla="*/ 18160 h 2074260"/>
              <a:gd name="connsiteX0" fmla="*/ 0 w 10262870"/>
              <a:gd name="connsiteY0" fmla="*/ 0 h 2081440"/>
              <a:gd name="connsiteX1" fmla="*/ 10262870 w 10262870"/>
              <a:gd name="connsiteY1" fmla="*/ 7180 h 2081440"/>
              <a:gd name="connsiteX2" fmla="*/ 9097837 w 10262870"/>
              <a:gd name="connsiteY2" fmla="*/ 2081440 h 2081440"/>
              <a:gd name="connsiteX3" fmla="*/ 0 w 10262870"/>
              <a:gd name="connsiteY3" fmla="*/ 2081440 h 2081440"/>
              <a:gd name="connsiteX4" fmla="*/ 0 w 10262870"/>
              <a:gd name="connsiteY4" fmla="*/ 0 h 2081440"/>
              <a:gd name="connsiteX0" fmla="*/ 0 w 10262870"/>
              <a:gd name="connsiteY0" fmla="*/ 0 h 2081440"/>
              <a:gd name="connsiteX1" fmla="*/ 10262870 w 10262870"/>
              <a:gd name="connsiteY1" fmla="*/ 7180 h 2081440"/>
              <a:gd name="connsiteX2" fmla="*/ 9097837 w 10262870"/>
              <a:gd name="connsiteY2" fmla="*/ 2081440 h 2081440"/>
              <a:gd name="connsiteX3" fmla="*/ 0 w 10262870"/>
              <a:gd name="connsiteY3" fmla="*/ 2081440 h 2081440"/>
              <a:gd name="connsiteX4" fmla="*/ 0 w 10262870"/>
              <a:gd name="connsiteY4" fmla="*/ 0 h 2081440"/>
              <a:gd name="connsiteX0" fmla="*/ 0 w 10262870"/>
              <a:gd name="connsiteY0" fmla="*/ 5489 h 2074260"/>
              <a:gd name="connsiteX1" fmla="*/ 10262870 w 10262870"/>
              <a:gd name="connsiteY1" fmla="*/ 0 h 2074260"/>
              <a:gd name="connsiteX2" fmla="*/ 9097837 w 10262870"/>
              <a:gd name="connsiteY2" fmla="*/ 2074260 h 2074260"/>
              <a:gd name="connsiteX3" fmla="*/ 0 w 10262870"/>
              <a:gd name="connsiteY3" fmla="*/ 2074260 h 2074260"/>
              <a:gd name="connsiteX4" fmla="*/ 0 w 10262870"/>
              <a:gd name="connsiteY4" fmla="*/ 5489 h 2074260"/>
              <a:gd name="connsiteX0" fmla="*/ 4127500 w 10262870"/>
              <a:gd name="connsiteY0" fmla="*/ 0 h 2091471"/>
              <a:gd name="connsiteX1" fmla="*/ 10262870 w 10262870"/>
              <a:gd name="connsiteY1" fmla="*/ 17211 h 2091471"/>
              <a:gd name="connsiteX2" fmla="*/ 9097837 w 10262870"/>
              <a:gd name="connsiteY2" fmla="*/ 2091471 h 2091471"/>
              <a:gd name="connsiteX3" fmla="*/ 0 w 10262870"/>
              <a:gd name="connsiteY3" fmla="*/ 2091471 h 2091471"/>
              <a:gd name="connsiteX4" fmla="*/ 4127500 w 10262870"/>
              <a:gd name="connsiteY4" fmla="*/ 0 h 2091471"/>
              <a:gd name="connsiteX0" fmla="*/ 25400 w 6160770"/>
              <a:gd name="connsiteY0" fmla="*/ 0 h 2114171"/>
              <a:gd name="connsiteX1" fmla="*/ 6160770 w 6160770"/>
              <a:gd name="connsiteY1" fmla="*/ 17211 h 2114171"/>
              <a:gd name="connsiteX2" fmla="*/ 4995737 w 6160770"/>
              <a:gd name="connsiteY2" fmla="*/ 2091471 h 2114171"/>
              <a:gd name="connsiteX3" fmla="*/ 0 w 6160770"/>
              <a:gd name="connsiteY3" fmla="*/ 2114171 h 2114171"/>
              <a:gd name="connsiteX4" fmla="*/ 25400 w 6160770"/>
              <a:gd name="connsiteY4" fmla="*/ 0 h 2114171"/>
              <a:gd name="connsiteX0" fmla="*/ 12700 w 6148070"/>
              <a:gd name="connsiteY0" fmla="*/ 0 h 2114171"/>
              <a:gd name="connsiteX1" fmla="*/ 6148070 w 6148070"/>
              <a:gd name="connsiteY1" fmla="*/ 17211 h 2114171"/>
              <a:gd name="connsiteX2" fmla="*/ 4983037 w 6148070"/>
              <a:gd name="connsiteY2" fmla="*/ 2091471 h 2114171"/>
              <a:gd name="connsiteX3" fmla="*/ 0 w 6148070"/>
              <a:gd name="connsiteY3" fmla="*/ 2114171 h 2114171"/>
              <a:gd name="connsiteX4" fmla="*/ 12700 w 6148070"/>
              <a:gd name="connsiteY4" fmla="*/ 0 h 2114171"/>
              <a:gd name="connsiteX0" fmla="*/ 12700 w 6148070"/>
              <a:gd name="connsiteY0" fmla="*/ 0 h 2091471"/>
              <a:gd name="connsiteX1" fmla="*/ 6148070 w 6148070"/>
              <a:gd name="connsiteY1" fmla="*/ 17211 h 2091471"/>
              <a:gd name="connsiteX2" fmla="*/ 4983037 w 6148070"/>
              <a:gd name="connsiteY2" fmla="*/ 2091471 h 2091471"/>
              <a:gd name="connsiteX3" fmla="*/ 0 w 6148070"/>
              <a:gd name="connsiteY3" fmla="*/ 2091471 h 2091471"/>
              <a:gd name="connsiteX4" fmla="*/ 12700 w 6148070"/>
              <a:gd name="connsiteY4" fmla="*/ 0 h 2091471"/>
              <a:gd name="connsiteX0" fmla="*/ 3273 w 6138643"/>
              <a:gd name="connsiteY0" fmla="*/ 0 h 2091471"/>
              <a:gd name="connsiteX1" fmla="*/ 6138643 w 6138643"/>
              <a:gd name="connsiteY1" fmla="*/ 17211 h 2091471"/>
              <a:gd name="connsiteX2" fmla="*/ 4973610 w 6138643"/>
              <a:gd name="connsiteY2" fmla="*/ 2091471 h 2091471"/>
              <a:gd name="connsiteX3" fmla="*/ 0 w 6138643"/>
              <a:gd name="connsiteY3" fmla="*/ 1249009 h 2091471"/>
              <a:gd name="connsiteX4" fmla="*/ 3273 w 6138643"/>
              <a:gd name="connsiteY4" fmla="*/ 0 h 2091471"/>
              <a:gd name="connsiteX0" fmla="*/ 3273 w 6138643"/>
              <a:gd name="connsiteY0" fmla="*/ 0 h 1265859"/>
              <a:gd name="connsiteX1" fmla="*/ 6138643 w 6138643"/>
              <a:gd name="connsiteY1" fmla="*/ 17211 h 1265859"/>
              <a:gd name="connsiteX2" fmla="*/ 5444951 w 6138643"/>
              <a:gd name="connsiteY2" fmla="*/ 1265859 h 1265859"/>
              <a:gd name="connsiteX3" fmla="*/ 0 w 6138643"/>
              <a:gd name="connsiteY3" fmla="*/ 1249009 h 1265859"/>
              <a:gd name="connsiteX4" fmla="*/ 3273 w 6138643"/>
              <a:gd name="connsiteY4" fmla="*/ 0 h 1265859"/>
              <a:gd name="connsiteX0" fmla="*/ 3273 w 6138643"/>
              <a:gd name="connsiteY0" fmla="*/ 0 h 1249009"/>
              <a:gd name="connsiteX1" fmla="*/ 6138643 w 6138643"/>
              <a:gd name="connsiteY1" fmla="*/ 17211 h 1249009"/>
              <a:gd name="connsiteX2" fmla="*/ 5463804 w 6138643"/>
              <a:gd name="connsiteY2" fmla="*/ 1232160 h 1249009"/>
              <a:gd name="connsiteX3" fmla="*/ 0 w 6138643"/>
              <a:gd name="connsiteY3" fmla="*/ 1249009 h 1249009"/>
              <a:gd name="connsiteX4" fmla="*/ 3273 w 6138643"/>
              <a:gd name="connsiteY4" fmla="*/ 0 h 1249009"/>
              <a:gd name="connsiteX0" fmla="*/ 4226481 w 10361851"/>
              <a:gd name="connsiteY0" fmla="*/ 0 h 1249009"/>
              <a:gd name="connsiteX1" fmla="*/ 10361851 w 10361851"/>
              <a:gd name="connsiteY1" fmla="*/ 17211 h 1249009"/>
              <a:gd name="connsiteX2" fmla="*/ 9687012 w 10361851"/>
              <a:gd name="connsiteY2" fmla="*/ 1232160 h 1249009"/>
              <a:gd name="connsiteX3" fmla="*/ 0 w 10361851"/>
              <a:gd name="connsiteY3" fmla="*/ 1249009 h 1249009"/>
              <a:gd name="connsiteX4" fmla="*/ 4226481 w 10361851"/>
              <a:gd name="connsiteY4" fmla="*/ 0 h 1249009"/>
              <a:gd name="connsiteX0" fmla="*/ 371 w 10387230"/>
              <a:gd name="connsiteY0" fmla="*/ 33336 h 1231798"/>
              <a:gd name="connsiteX1" fmla="*/ 10387230 w 10387230"/>
              <a:gd name="connsiteY1" fmla="*/ 0 h 1231798"/>
              <a:gd name="connsiteX2" fmla="*/ 9712391 w 10387230"/>
              <a:gd name="connsiteY2" fmla="*/ 1214949 h 1231798"/>
              <a:gd name="connsiteX3" fmla="*/ 25379 w 10387230"/>
              <a:gd name="connsiteY3" fmla="*/ 1231798 h 1231798"/>
              <a:gd name="connsiteX4" fmla="*/ 371 w 10387230"/>
              <a:gd name="connsiteY4" fmla="*/ 33336 h 1231798"/>
              <a:gd name="connsiteX0" fmla="*/ 778 w 10368783"/>
              <a:gd name="connsiteY0" fmla="*/ 0 h 1232159"/>
              <a:gd name="connsiteX1" fmla="*/ 10368783 w 10368783"/>
              <a:gd name="connsiteY1" fmla="*/ 361 h 1232159"/>
              <a:gd name="connsiteX2" fmla="*/ 9693944 w 10368783"/>
              <a:gd name="connsiteY2" fmla="*/ 1215310 h 1232159"/>
              <a:gd name="connsiteX3" fmla="*/ 6932 w 10368783"/>
              <a:gd name="connsiteY3" fmla="*/ 1232159 h 1232159"/>
              <a:gd name="connsiteX4" fmla="*/ 778 w 10368783"/>
              <a:gd name="connsiteY4" fmla="*/ 0 h 1232159"/>
              <a:gd name="connsiteX0" fmla="*/ 3273 w 10361851"/>
              <a:gd name="connsiteY0" fmla="*/ 0 h 1232159"/>
              <a:gd name="connsiteX1" fmla="*/ 10361851 w 10361851"/>
              <a:gd name="connsiteY1" fmla="*/ 361 h 1232159"/>
              <a:gd name="connsiteX2" fmla="*/ 9687012 w 10361851"/>
              <a:gd name="connsiteY2" fmla="*/ 1215310 h 1232159"/>
              <a:gd name="connsiteX3" fmla="*/ 0 w 10361851"/>
              <a:gd name="connsiteY3" fmla="*/ 1232159 h 1232159"/>
              <a:gd name="connsiteX4" fmla="*/ 3273 w 10361851"/>
              <a:gd name="connsiteY4" fmla="*/ 0 h 123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1851" h="1232159">
                <a:moveTo>
                  <a:pt x="3273" y="0"/>
                </a:moveTo>
                <a:lnTo>
                  <a:pt x="10361851" y="361"/>
                </a:lnTo>
                <a:lnTo>
                  <a:pt x="9687012" y="1215310"/>
                </a:lnTo>
                <a:lnTo>
                  <a:pt x="0" y="1232159"/>
                </a:lnTo>
                <a:cubicBezTo>
                  <a:pt x="4233" y="527435"/>
                  <a:pt x="-960" y="704724"/>
                  <a:pt x="3273" y="0"/>
                </a:cubicBezTo>
                <a:close/>
              </a:path>
            </a:pathLst>
          </a:custGeom>
          <a:gradFill flip="none" rotWithShape="1">
            <a:gsLst>
              <a:gs pos="0">
                <a:srgbClr val="FCBF25"/>
              </a:gs>
              <a:gs pos="100000">
                <a:srgbClr val="5274B1">
                  <a:alpha val="50000"/>
                </a:srgbClr>
              </a:gs>
            </a:gsLst>
            <a:lin ang="0" scaled="1"/>
            <a:tileRect/>
          </a:gradFill>
          <a:ln w="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rIns="90000" rtlCol="0" anchor="ctr">
            <a:normAutofit fontScale="90000"/>
          </a:bodyPr>
          <a:lstStyle/>
          <a:p>
            <a:r>
              <a:rPr lang="ru-RU" sz="2800" b="1" spc="300" dirty="0">
                <a:latin typeface="Arial Black" panose="020B0A040201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Место расположение объекта на карте города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13C1531-9D84-D96B-FDC7-A2E4B5473B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38" t="-1150" r="15465" b="7311"/>
          <a:stretch/>
        </p:blipFill>
        <p:spPr>
          <a:xfrm>
            <a:off x="677862" y="1364105"/>
            <a:ext cx="10504800" cy="5220377"/>
          </a:xfrm>
          <a:prstGeom prst="rect">
            <a:avLst/>
          </a:prstGeom>
        </p:spPr>
      </p:pic>
      <p:sp>
        <p:nvSpPr>
          <p:cNvPr id="9" name="Шестиугольник 8">
            <a:extLst>
              <a:ext uri="{FF2B5EF4-FFF2-40B4-BE49-F238E27FC236}">
                <a16:creationId xmlns:a16="http://schemas.microsoft.com/office/drawing/2014/main" id="{1B86ABBD-F260-DF30-2F8C-1D6BD30D9A98}"/>
              </a:ext>
            </a:extLst>
          </p:cNvPr>
          <p:cNvSpPr/>
          <p:nvPr/>
        </p:nvSpPr>
        <p:spPr>
          <a:xfrm rot="16200000">
            <a:off x="4202877" y="1743082"/>
            <a:ext cx="758110" cy="653543"/>
          </a:xfrm>
          <a:prstGeom prst="hexagon">
            <a:avLst/>
          </a:prstGeom>
          <a:solidFill>
            <a:srgbClr val="F9BE42">
              <a:alpha val="60000"/>
            </a:srgbClr>
          </a:solidFill>
          <a:ln w="19050">
            <a:gradFill flip="none" rotWithShape="1">
              <a:gsLst>
                <a:gs pos="0">
                  <a:srgbClr val="F9BE42"/>
                </a:gs>
                <a:gs pos="74000">
                  <a:schemeClr val="tx1"/>
                </a:gs>
                <a:gs pos="83000">
                  <a:schemeClr val="tx1"/>
                </a:gs>
                <a:gs pos="100000">
                  <a:schemeClr val="tx1"/>
                </a:gs>
              </a:gsLst>
              <a:lin ang="10800000" scaled="1"/>
              <a:tileRect/>
            </a:gra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08000" tIns="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  <a:latin typeface="Haettenschweiler" panose="020B0706040902060204" pitchFamily="34" charset="0"/>
                <a:ea typeface="Lato" panose="020F0502020204030203" pitchFamily="34" charset="0"/>
                <a:cs typeface="Lato" panose="020F0502020204030203" pitchFamily="34" charset="0"/>
              </a:rPr>
              <a:t>1</a:t>
            </a:r>
          </a:p>
        </p:txBody>
      </p:sp>
      <p:sp>
        <p:nvSpPr>
          <p:cNvPr id="11" name="Стрелка: влево 10">
            <a:extLst>
              <a:ext uri="{FF2B5EF4-FFF2-40B4-BE49-F238E27FC236}">
                <a16:creationId xmlns:a16="http://schemas.microsoft.com/office/drawing/2014/main" id="{73E256E6-8B0C-2F97-926E-DDFF56FFB573}"/>
              </a:ext>
            </a:extLst>
          </p:cNvPr>
          <p:cNvSpPr/>
          <p:nvPr/>
        </p:nvSpPr>
        <p:spPr>
          <a:xfrm>
            <a:off x="3601616" y="1959429"/>
            <a:ext cx="653544" cy="289249"/>
          </a:xfrm>
          <a:prstGeom prst="lef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70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403" y="242296"/>
            <a:ext cx="11596585" cy="4796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Заявитель – ООО СК «</a:t>
            </a:r>
            <a:r>
              <a:rPr lang="ru-RU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ЮВиС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Генеральный директор – Башков В.Ю.</a:t>
            </a: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" t="1734" r="3492" b="2015"/>
          <a:stretch/>
        </p:blipFill>
        <p:spPr>
          <a:xfrm>
            <a:off x="623612" y="840939"/>
            <a:ext cx="3207645" cy="4675551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EC60BF0-3A49-D7B9-3874-81694BB41CBA}"/>
              </a:ext>
            </a:extLst>
          </p:cNvPr>
          <p:cNvSpPr txBox="1">
            <a:spLocks/>
          </p:cNvSpPr>
          <p:nvPr/>
        </p:nvSpPr>
        <p:spPr>
          <a:xfrm>
            <a:off x="362804" y="1079292"/>
            <a:ext cx="3009984" cy="43921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E5B2D3D-6672-0706-CC15-FDAD3406C524}"/>
              </a:ext>
            </a:extLst>
          </p:cNvPr>
          <p:cNvSpPr txBox="1">
            <a:spLocks/>
          </p:cNvSpPr>
          <p:nvPr/>
        </p:nvSpPr>
        <p:spPr>
          <a:xfrm>
            <a:off x="362804" y="394695"/>
            <a:ext cx="2679808" cy="789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4">
            <a:extLst>
              <a:ext uri="{FF2B5EF4-FFF2-40B4-BE49-F238E27FC236}">
                <a16:creationId xmlns:a16="http://schemas.microsoft.com/office/drawing/2014/main" id="{EB86F6C2-A885-65B9-5E79-667E0E96C1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055" t="26613" r="31339" b="9953"/>
          <a:stretch/>
        </p:blipFill>
        <p:spPr>
          <a:xfrm>
            <a:off x="4035466" y="840939"/>
            <a:ext cx="4013814" cy="3071494"/>
          </a:xfrm>
          <a:prstGeom prst="rect">
            <a:avLst/>
          </a:prstGeom>
        </p:spPr>
      </p:pic>
      <p:pic>
        <p:nvPicPr>
          <p:cNvPr id="8" name="Объект 2">
            <a:extLst>
              <a:ext uri="{FF2B5EF4-FFF2-40B4-BE49-F238E27FC236}">
                <a16:creationId xmlns:a16="http://schemas.microsoft.com/office/drawing/2014/main" id="{FB6B5490-CB07-6745-6D61-E5CF4F5F76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103" y="720910"/>
            <a:ext cx="3431771" cy="4853366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D979FA6C-FF3D-B053-46A1-602337FEAE1D}"/>
              </a:ext>
            </a:extLst>
          </p:cNvPr>
          <p:cNvSpPr txBox="1">
            <a:spLocks/>
          </p:cNvSpPr>
          <p:nvPr/>
        </p:nvSpPr>
        <p:spPr>
          <a:xfrm>
            <a:off x="764498" y="874295"/>
            <a:ext cx="2805952" cy="309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Фактический землеотвод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87B0F1B8-0E92-9E8C-6782-6F6EC026BF38}"/>
              </a:ext>
            </a:extLst>
          </p:cNvPr>
          <p:cNvSpPr txBox="1">
            <a:spLocks/>
          </p:cNvSpPr>
          <p:nvPr/>
        </p:nvSpPr>
        <p:spPr>
          <a:xfrm>
            <a:off x="8379502" y="840940"/>
            <a:ext cx="3048000" cy="3432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Проектный землеотвод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9748B65-68DF-7EC1-111D-D78349639B50}"/>
              </a:ext>
            </a:extLst>
          </p:cNvPr>
          <p:cNvSpPr txBox="1">
            <a:spLocks/>
          </p:cNvSpPr>
          <p:nvPr/>
        </p:nvSpPr>
        <p:spPr>
          <a:xfrm>
            <a:off x="3984093" y="4070788"/>
            <a:ext cx="4065187" cy="1445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D03505F-9254-332A-5BBB-E5011CEDF9B7}"/>
              </a:ext>
            </a:extLst>
          </p:cNvPr>
          <p:cNvSpPr txBox="1"/>
          <p:nvPr/>
        </p:nvSpPr>
        <p:spPr>
          <a:xfrm>
            <a:off x="4038079" y="4047338"/>
            <a:ext cx="406518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 – определение местоположения границ образуемых и изменяемых земельных участков в границах территориальной зоны (ИТ.1) по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ул.Аэрофлотской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Реконструкция существующей АЗС в соответствии с действующими нормами эксплуатации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9B7F0AC6-1824-DCCE-6EA2-5890899E79BD}"/>
              </a:ext>
            </a:extLst>
          </p:cNvPr>
          <p:cNvSpPr txBox="1">
            <a:spLocks/>
          </p:cNvSpPr>
          <p:nvPr/>
        </p:nvSpPr>
        <p:spPr>
          <a:xfrm>
            <a:off x="4035466" y="745346"/>
            <a:ext cx="4013814" cy="4388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границы на </a:t>
            </a:r>
            <a:r>
              <a:rPr lang="ru-RU" sz="1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космоснимке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112018A7-F727-FEA9-9F1A-A7FAF521CB5A}"/>
              </a:ext>
            </a:extLst>
          </p:cNvPr>
          <p:cNvSpPr txBox="1">
            <a:spLocks/>
          </p:cNvSpPr>
          <p:nvPr/>
        </p:nvSpPr>
        <p:spPr>
          <a:xfrm>
            <a:off x="4092065" y="5432333"/>
            <a:ext cx="7487837" cy="6463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4F81D41B-8710-495D-97B9-2150F35FC04E}"/>
              </a:ext>
            </a:extLst>
          </p:cNvPr>
          <p:cNvSpPr txBox="1">
            <a:spLocks/>
          </p:cNvSpPr>
          <p:nvPr/>
        </p:nvSpPr>
        <p:spPr>
          <a:xfrm>
            <a:off x="623612" y="5629765"/>
            <a:ext cx="10956290" cy="448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Инициируемый участок к изменению под объектом АЗС: кадастровый номер 86:10:0101000:6956, фактической площадью 0,4874 га. В результате перераспределения с муниципальными землями, проектная площадь участка (ЗУ1) составит 0,9805 га.</a:t>
            </a: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9592AE8E-A30B-E29D-A034-2CF735F0F81B}"/>
              </a:ext>
            </a:extLst>
          </p:cNvPr>
          <p:cNvSpPr txBox="1">
            <a:spLocks/>
          </p:cNvSpPr>
          <p:nvPr/>
        </p:nvSpPr>
        <p:spPr>
          <a:xfrm>
            <a:off x="776012" y="6276096"/>
            <a:ext cx="10956290" cy="3396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вынести данное заявление на публичные слушания. </a:t>
            </a:r>
          </a:p>
          <a:p>
            <a:pPr algn="ctr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согласован с уполномоченными органами. Оснований для отказа в предоставлении муниципальной услуги, нет</a:t>
            </a:r>
          </a:p>
        </p:txBody>
      </p:sp>
    </p:spTree>
    <p:extLst>
      <p:ext uri="{BB962C8B-B14F-4D97-AF65-F5344CB8AC3E}">
        <p14:creationId xmlns:p14="http://schemas.microsoft.com/office/powerpoint/2010/main" val="1108674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71450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065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</TotalTime>
  <Words>138</Words>
  <Application>Microsoft Office PowerPoint</Application>
  <PresentationFormat>Широкоэкранный</PresentationFormat>
  <Paragraphs>17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Haettenschweiler</vt:lpstr>
      <vt:lpstr>Lato</vt:lpstr>
      <vt:lpstr>Times New Roman</vt:lpstr>
      <vt:lpstr>Тема Office</vt:lpstr>
      <vt:lpstr>Презентация PowerPoint</vt:lpstr>
      <vt:lpstr>Презентация PowerPoint</vt:lpstr>
      <vt:lpstr>Место расположение объекта на карте города</vt:lpstr>
      <vt:lpstr>Заявитель – ООО СК «ЮВиС». Генеральный директор – Башков В.Ю.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ООО ЛАТ</dc:creator>
  <cp:lastModifiedBy>Кильдибекова Марина Васильевна</cp:lastModifiedBy>
  <cp:revision>17</cp:revision>
  <dcterms:created xsi:type="dcterms:W3CDTF">2023-01-28T07:49:16Z</dcterms:created>
  <dcterms:modified xsi:type="dcterms:W3CDTF">2023-02-21T10:29:51Z</dcterms:modified>
</cp:coreProperties>
</file>