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1" r:id="rId5"/>
    <p:sldId id="262" r:id="rId6"/>
    <p:sldId id="270" r:id="rId7"/>
    <p:sldId id="264" r:id="rId8"/>
    <p:sldId id="273" r:id="rId9"/>
    <p:sldId id="269" r:id="rId10"/>
    <p:sldId id="275" r:id="rId11"/>
    <p:sldId id="277"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2" y="22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2092450864938E-2"/>
          <c:y val="2.1742137352243281E-2"/>
          <c:w val="0.93640524330132435"/>
          <c:h val="0.76162414017508895"/>
        </c:manualLayout>
      </c:layout>
      <c:barChart>
        <c:barDir val="col"/>
        <c:grouping val="clustered"/>
        <c:varyColors val="0"/>
        <c:ser>
          <c:idx val="0"/>
          <c:order val="0"/>
          <c:tx>
            <c:strRef>
              <c:f>Лист1!$B$1</c:f>
              <c:strCache>
                <c:ptCount val="1"/>
                <c:pt idx="0">
                  <c:v>2024</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Лист1!$A$2:$A$4</c:f>
              <c:strCache>
                <c:ptCount val="2"/>
                <c:pt idx="0">
                  <c:v>Количество оконченных и направленных в суд преступлений коррупционной направленности</c:v>
                </c:pt>
                <c:pt idx="1">
                  <c:v>Количство выявленных преступлений коррупционной направленности</c:v>
                </c:pt>
              </c:strCache>
            </c:strRef>
          </c:cat>
          <c:val>
            <c:numRef>
              <c:f>Лист1!$B$2:$B$4</c:f>
              <c:numCache>
                <c:formatCode>General</c:formatCode>
                <c:ptCount val="3"/>
                <c:pt idx="0">
                  <c:v>43</c:v>
                </c:pt>
                <c:pt idx="1">
                  <c:v>95</c:v>
                </c:pt>
              </c:numCache>
            </c:numRef>
          </c:val>
          <c:extLst>
            <c:ext xmlns:c16="http://schemas.microsoft.com/office/drawing/2014/chart" uri="{C3380CC4-5D6E-409C-BE32-E72D297353CC}">
              <c16:uniqueId val="{00000000-9782-4FC2-80D5-3F8652B7F3DB}"/>
            </c:ext>
          </c:extLst>
        </c:ser>
        <c:ser>
          <c:idx val="1"/>
          <c:order val="1"/>
          <c:tx>
            <c:strRef>
              <c:f>Лист1!$C$1</c:f>
              <c:strCache>
                <c:ptCount val="1"/>
                <c:pt idx="0">
                  <c:v>2023</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Лист1!$A$2:$A$4</c:f>
              <c:strCache>
                <c:ptCount val="2"/>
                <c:pt idx="0">
                  <c:v>Количество оконченных и направленных в суд преступлений коррупционной направленности</c:v>
                </c:pt>
                <c:pt idx="1">
                  <c:v>Количство выявленных преступлений коррупционной направленности</c:v>
                </c:pt>
              </c:strCache>
            </c:strRef>
          </c:cat>
          <c:val>
            <c:numRef>
              <c:f>Лист1!$C$2:$C$4</c:f>
              <c:numCache>
                <c:formatCode>General</c:formatCode>
                <c:ptCount val="3"/>
                <c:pt idx="0">
                  <c:v>70</c:v>
                </c:pt>
                <c:pt idx="1">
                  <c:v>107</c:v>
                </c:pt>
              </c:numCache>
            </c:numRef>
          </c:val>
          <c:extLst>
            <c:ext xmlns:c16="http://schemas.microsoft.com/office/drawing/2014/chart" uri="{C3380CC4-5D6E-409C-BE32-E72D297353CC}">
              <c16:uniqueId val="{00000001-9782-4FC2-80D5-3F8652B7F3DB}"/>
            </c:ext>
          </c:extLst>
        </c:ser>
        <c:dLbls>
          <c:dLblPos val="outEnd"/>
          <c:showLegendKey val="0"/>
          <c:showVal val="1"/>
          <c:showCatName val="0"/>
          <c:showSerName val="0"/>
          <c:showPercent val="0"/>
          <c:showBubbleSize val="0"/>
        </c:dLbls>
        <c:gapWidth val="164"/>
        <c:overlap val="-22"/>
        <c:axId val="1603999344"/>
        <c:axId val="1604009744"/>
      </c:barChart>
      <c:catAx>
        <c:axId val="160399934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04009744"/>
        <c:crosses val="autoZero"/>
        <c:auto val="1"/>
        <c:lblAlgn val="ctr"/>
        <c:lblOffset val="100"/>
        <c:noMultiLvlLbl val="0"/>
      </c:catAx>
      <c:valAx>
        <c:axId val="16040097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0399934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F91B62-00B6-40EE-8AD7-42819FAF2F7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8CBDD844-DB7E-4CD7-823F-876C0FCBBEBB}">
      <dgm:prSet custT="1"/>
      <dgm:spPr/>
      <dgm:t>
        <a:bodyPr anchor="t" anchorCtr="0"/>
        <a:lstStyle/>
        <a:p>
          <a:pPr algn="ctr"/>
          <a:r>
            <a:rPr lang="ru-RU" sz="2500" b="1" i="1" dirty="0">
              <a:solidFill>
                <a:schemeClr val="tx1"/>
              </a:solidFill>
              <a:latin typeface="Times New Roman" panose="02020603050405020304" pitchFamily="18" charset="0"/>
              <a:cs typeface="Times New Roman" panose="02020603050405020304" pitchFamily="18" charset="0"/>
            </a:rPr>
            <a:t>Взяточничество</a:t>
          </a:r>
          <a:r>
            <a:rPr lang="ru-RU" sz="2500" i="1" dirty="0">
              <a:solidFill>
                <a:schemeClr val="tx1"/>
              </a:solidFill>
              <a:latin typeface="Times New Roman" panose="02020603050405020304" pitchFamily="18" charset="0"/>
              <a:cs typeface="Times New Roman" panose="02020603050405020304" pitchFamily="18" charset="0"/>
            </a:rPr>
            <a:t> посягает на основы государственной власти, нарушает нормальную управленческую деятельность государственных и муниципальных органов и учреждений, подрывает их авторитет, деформирует правосознание граждан, создавая у них представление о возможности удовлетворения личных и коллективных интересов путем подкупа должностных лиц, препятствует конкуренции, затрудняет экономическое развитие</a:t>
          </a:r>
        </a:p>
      </dgm:t>
    </dgm:pt>
    <dgm:pt modelId="{F144C66D-BECB-42A3-8F26-39FD6C1F1B67}" type="parTrans" cxnId="{FA689E65-41DE-4D16-96A0-FC0A76136B02}">
      <dgm:prSet/>
      <dgm:spPr/>
      <dgm:t>
        <a:bodyPr/>
        <a:lstStyle/>
        <a:p>
          <a:endParaRPr lang="ru-RU"/>
        </a:p>
      </dgm:t>
    </dgm:pt>
    <dgm:pt modelId="{243D8AB6-30B5-47CF-A3FC-CB0F15F3C2EC}" type="sibTrans" cxnId="{FA689E65-41DE-4D16-96A0-FC0A76136B02}">
      <dgm:prSet/>
      <dgm:spPr/>
      <dgm:t>
        <a:bodyPr/>
        <a:lstStyle/>
        <a:p>
          <a:endParaRPr lang="ru-RU"/>
        </a:p>
      </dgm:t>
    </dgm:pt>
    <dgm:pt modelId="{57233D3E-C5FB-422D-B9FD-AB31571543BB}" type="pres">
      <dgm:prSet presAssocID="{F0F91B62-00B6-40EE-8AD7-42819FAF2F73}" presName="hierChild1" presStyleCnt="0">
        <dgm:presLayoutVars>
          <dgm:orgChart val="1"/>
          <dgm:chPref val="1"/>
          <dgm:dir/>
          <dgm:animOne val="branch"/>
          <dgm:animLvl val="lvl"/>
          <dgm:resizeHandles/>
        </dgm:presLayoutVars>
      </dgm:prSet>
      <dgm:spPr/>
      <dgm:t>
        <a:bodyPr/>
        <a:lstStyle/>
        <a:p>
          <a:endParaRPr lang="ru-RU"/>
        </a:p>
      </dgm:t>
    </dgm:pt>
    <dgm:pt modelId="{B9FB6F5E-D02B-45AB-A306-0465CCA488AB}" type="pres">
      <dgm:prSet presAssocID="{8CBDD844-DB7E-4CD7-823F-876C0FCBBEBB}" presName="hierRoot1" presStyleCnt="0">
        <dgm:presLayoutVars>
          <dgm:hierBranch val="init"/>
        </dgm:presLayoutVars>
      </dgm:prSet>
      <dgm:spPr/>
    </dgm:pt>
    <dgm:pt modelId="{656F6066-6AFC-4AED-AE86-16D427FFBFDB}" type="pres">
      <dgm:prSet presAssocID="{8CBDD844-DB7E-4CD7-823F-876C0FCBBEBB}" presName="rootComposite1" presStyleCnt="0"/>
      <dgm:spPr/>
    </dgm:pt>
    <dgm:pt modelId="{48D02E6E-BCE2-4EE1-B79F-BCCB5651D556}" type="pres">
      <dgm:prSet presAssocID="{8CBDD844-DB7E-4CD7-823F-876C0FCBBEBB}" presName="rootText1" presStyleLbl="node0" presStyleIdx="0" presStyleCnt="1" custScaleX="107648" custScaleY="231692" custLinFactNeighborX="17337" custLinFactNeighborY="1042">
        <dgm:presLayoutVars>
          <dgm:chPref val="3"/>
        </dgm:presLayoutVars>
      </dgm:prSet>
      <dgm:spPr/>
      <dgm:t>
        <a:bodyPr/>
        <a:lstStyle/>
        <a:p>
          <a:endParaRPr lang="ru-RU"/>
        </a:p>
      </dgm:t>
    </dgm:pt>
    <dgm:pt modelId="{288B92FE-CC3C-4F37-9EC2-F7672BD60310}" type="pres">
      <dgm:prSet presAssocID="{8CBDD844-DB7E-4CD7-823F-876C0FCBBEBB}" presName="rootConnector1" presStyleLbl="node1" presStyleIdx="0" presStyleCnt="0"/>
      <dgm:spPr/>
      <dgm:t>
        <a:bodyPr/>
        <a:lstStyle/>
        <a:p>
          <a:endParaRPr lang="ru-RU"/>
        </a:p>
      </dgm:t>
    </dgm:pt>
    <dgm:pt modelId="{DEC4C362-2870-4E94-98BF-9214C1F63396}" type="pres">
      <dgm:prSet presAssocID="{8CBDD844-DB7E-4CD7-823F-876C0FCBBEBB}" presName="hierChild2" presStyleCnt="0"/>
      <dgm:spPr/>
    </dgm:pt>
    <dgm:pt modelId="{E7877281-C5AE-4FA4-B0E1-57C4C3322680}" type="pres">
      <dgm:prSet presAssocID="{8CBDD844-DB7E-4CD7-823F-876C0FCBBEBB}" presName="hierChild3" presStyleCnt="0"/>
      <dgm:spPr/>
    </dgm:pt>
  </dgm:ptLst>
  <dgm:cxnLst>
    <dgm:cxn modelId="{FA689E65-41DE-4D16-96A0-FC0A76136B02}" srcId="{F0F91B62-00B6-40EE-8AD7-42819FAF2F73}" destId="{8CBDD844-DB7E-4CD7-823F-876C0FCBBEBB}" srcOrd="0" destOrd="0" parTransId="{F144C66D-BECB-42A3-8F26-39FD6C1F1B67}" sibTransId="{243D8AB6-30B5-47CF-A3FC-CB0F15F3C2EC}"/>
    <dgm:cxn modelId="{853BB6B1-1EAD-4BF7-B945-3FE9C285B17F}" type="presOf" srcId="{8CBDD844-DB7E-4CD7-823F-876C0FCBBEBB}" destId="{48D02E6E-BCE2-4EE1-B79F-BCCB5651D556}" srcOrd="0" destOrd="0" presId="urn:microsoft.com/office/officeart/2005/8/layout/orgChart1"/>
    <dgm:cxn modelId="{C478C51F-0004-4E07-8DCD-ADC450B252FA}" type="presOf" srcId="{8CBDD844-DB7E-4CD7-823F-876C0FCBBEBB}" destId="{288B92FE-CC3C-4F37-9EC2-F7672BD60310}" srcOrd="1" destOrd="0" presId="urn:microsoft.com/office/officeart/2005/8/layout/orgChart1"/>
    <dgm:cxn modelId="{D1A543F0-D31E-4E46-A261-73C3EB40FCC6}" type="presOf" srcId="{F0F91B62-00B6-40EE-8AD7-42819FAF2F73}" destId="{57233D3E-C5FB-422D-B9FD-AB31571543BB}" srcOrd="0" destOrd="0" presId="urn:microsoft.com/office/officeart/2005/8/layout/orgChart1"/>
    <dgm:cxn modelId="{776014E4-72F7-4C95-B0AE-697E899A3392}" type="presParOf" srcId="{57233D3E-C5FB-422D-B9FD-AB31571543BB}" destId="{B9FB6F5E-D02B-45AB-A306-0465CCA488AB}" srcOrd="0" destOrd="0" presId="urn:microsoft.com/office/officeart/2005/8/layout/orgChart1"/>
    <dgm:cxn modelId="{C345612D-7549-4839-9831-D40DC3D7F968}" type="presParOf" srcId="{B9FB6F5E-D02B-45AB-A306-0465CCA488AB}" destId="{656F6066-6AFC-4AED-AE86-16D427FFBFDB}" srcOrd="0" destOrd="0" presId="urn:microsoft.com/office/officeart/2005/8/layout/orgChart1"/>
    <dgm:cxn modelId="{91842A6A-70DD-47C5-8BB3-0F63B2E72334}" type="presParOf" srcId="{656F6066-6AFC-4AED-AE86-16D427FFBFDB}" destId="{48D02E6E-BCE2-4EE1-B79F-BCCB5651D556}" srcOrd="0" destOrd="0" presId="urn:microsoft.com/office/officeart/2005/8/layout/orgChart1"/>
    <dgm:cxn modelId="{8722B3BB-336F-4661-A1F1-DDAD2F35FF0D}" type="presParOf" srcId="{656F6066-6AFC-4AED-AE86-16D427FFBFDB}" destId="{288B92FE-CC3C-4F37-9EC2-F7672BD60310}" srcOrd="1" destOrd="0" presId="urn:microsoft.com/office/officeart/2005/8/layout/orgChart1"/>
    <dgm:cxn modelId="{5435C2C2-55F7-492B-A694-496BCD725FE3}" type="presParOf" srcId="{B9FB6F5E-D02B-45AB-A306-0465CCA488AB}" destId="{DEC4C362-2870-4E94-98BF-9214C1F63396}" srcOrd="1" destOrd="0" presId="urn:microsoft.com/office/officeart/2005/8/layout/orgChart1"/>
    <dgm:cxn modelId="{3D799979-C1EF-4DF1-9013-C659230B646C}" type="presParOf" srcId="{B9FB6F5E-D02B-45AB-A306-0465CCA488AB}" destId="{E7877281-C5AE-4FA4-B0E1-57C4C332268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DD266F-8B63-4DAF-9706-F9178D631FC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58CD7CB6-F1DA-4F9F-BA05-4F6DA4641BDD}">
      <dgm:prSet/>
      <dgm:spPr/>
      <dgm:t>
        <a:bodyPr/>
        <a:lstStyle/>
        <a:p>
          <a:pPr rtl="0"/>
          <a:r>
            <a:rPr lang="ru-RU" i="1" dirty="0" smtClean="0">
              <a:solidFill>
                <a:schemeClr val="tx1"/>
              </a:solidFill>
            </a:rPr>
            <a:t>Незаконное оформление справок и больничных листов. Например, об освобождении от физической нагрузки; о разрешении заниматься тем или иным видом спорта; о годности к получению водительских прав; о негодности к несению военной службы</a:t>
          </a:r>
          <a:endParaRPr lang="ru-RU" dirty="0">
            <a:solidFill>
              <a:schemeClr val="tx1"/>
            </a:solidFill>
          </a:endParaRPr>
        </a:p>
      </dgm:t>
    </dgm:pt>
    <dgm:pt modelId="{39D80096-0F3D-4FA4-A663-B97697D47989}" type="parTrans" cxnId="{BB0CFDAB-7883-47FE-A626-A348D2B8CE4D}">
      <dgm:prSet/>
      <dgm:spPr/>
      <dgm:t>
        <a:bodyPr/>
        <a:lstStyle/>
        <a:p>
          <a:endParaRPr lang="ru-RU"/>
        </a:p>
      </dgm:t>
    </dgm:pt>
    <dgm:pt modelId="{9BD0D597-F1DF-4A6A-8191-9B2C53E9BE2F}" type="sibTrans" cxnId="{BB0CFDAB-7883-47FE-A626-A348D2B8CE4D}">
      <dgm:prSet/>
      <dgm:spPr/>
      <dgm:t>
        <a:bodyPr/>
        <a:lstStyle/>
        <a:p>
          <a:endParaRPr lang="ru-RU"/>
        </a:p>
      </dgm:t>
    </dgm:pt>
    <dgm:pt modelId="{E4C826C6-A81C-4D84-9FEC-B024E74C4765}">
      <dgm:prSet/>
      <dgm:spPr/>
      <dgm:t>
        <a:bodyPr/>
        <a:lstStyle/>
        <a:p>
          <a:pPr rtl="0"/>
          <a:r>
            <a:rPr lang="ru-RU" i="1" dirty="0" smtClean="0">
              <a:solidFill>
                <a:schemeClr val="tx1"/>
              </a:solidFill>
            </a:rPr>
            <a:t>Одним из проявлений коррупции в медицине является дача взятки за качественное проведение медицинского вмешательства пациенту. Например, проведение операции с индивидуальным подходом. Врачи за определенную плату обещают особый уход за пациентом до и после операции, гарантируют применение лучших перевязочных материалов, лекарственных препаратов, особой анестезии и т.д.</a:t>
          </a:r>
          <a:endParaRPr lang="ru-RU" dirty="0">
            <a:solidFill>
              <a:schemeClr val="tx1"/>
            </a:solidFill>
          </a:endParaRPr>
        </a:p>
      </dgm:t>
    </dgm:pt>
    <dgm:pt modelId="{A8EB1EC7-A878-4A2A-9AA5-68E0641BA897}" type="parTrans" cxnId="{4400EABF-2ED1-417D-992B-8243B2D1CC4A}">
      <dgm:prSet/>
      <dgm:spPr/>
      <dgm:t>
        <a:bodyPr/>
        <a:lstStyle/>
        <a:p>
          <a:endParaRPr lang="ru-RU"/>
        </a:p>
      </dgm:t>
    </dgm:pt>
    <dgm:pt modelId="{8CA8BE49-7027-49F3-8C37-8955533D93F5}" type="sibTrans" cxnId="{4400EABF-2ED1-417D-992B-8243B2D1CC4A}">
      <dgm:prSet/>
      <dgm:spPr/>
      <dgm:t>
        <a:bodyPr/>
        <a:lstStyle/>
        <a:p>
          <a:endParaRPr lang="ru-RU"/>
        </a:p>
      </dgm:t>
    </dgm:pt>
    <dgm:pt modelId="{DA3BEC00-0492-427B-ABE6-83ECB880FE4E}">
      <dgm:prSet/>
      <dgm:spPr/>
      <dgm:t>
        <a:bodyPr/>
        <a:lstStyle/>
        <a:p>
          <a:pPr rtl="0"/>
          <a:r>
            <a:rPr lang="ru-RU" i="1" dirty="0" smtClean="0">
              <a:solidFill>
                <a:schemeClr val="tx1"/>
              </a:solidFill>
            </a:rPr>
            <a:t>Взятки вымогаются за скрытие медработниками некоторых медицинских фактов, например, о факте наличия телесных повреждений и т.д.</a:t>
          </a:r>
          <a:endParaRPr lang="ru-RU" dirty="0">
            <a:solidFill>
              <a:schemeClr val="tx1"/>
            </a:solidFill>
          </a:endParaRPr>
        </a:p>
      </dgm:t>
    </dgm:pt>
    <dgm:pt modelId="{A04CB15D-92B4-469D-802B-A06DC54381F6}" type="parTrans" cxnId="{0BEB84F1-096D-406F-939F-520B25C98267}">
      <dgm:prSet/>
      <dgm:spPr/>
      <dgm:t>
        <a:bodyPr/>
        <a:lstStyle/>
        <a:p>
          <a:endParaRPr lang="ru-RU"/>
        </a:p>
      </dgm:t>
    </dgm:pt>
    <dgm:pt modelId="{BA40DC13-2070-45AC-A02C-76C82370D60D}" type="sibTrans" cxnId="{0BEB84F1-096D-406F-939F-520B25C98267}">
      <dgm:prSet/>
      <dgm:spPr/>
      <dgm:t>
        <a:bodyPr/>
        <a:lstStyle/>
        <a:p>
          <a:endParaRPr lang="ru-RU"/>
        </a:p>
      </dgm:t>
    </dgm:pt>
    <dgm:pt modelId="{B6F76C37-A49F-49BE-969B-211450CAD592}">
      <dgm:prSet/>
      <dgm:spPr/>
      <dgm:t>
        <a:bodyPr/>
        <a:lstStyle/>
        <a:p>
          <a:pPr rtl="0"/>
          <a:r>
            <a:rPr lang="ru-RU" i="1" dirty="0" smtClean="0">
              <a:solidFill>
                <a:schemeClr val="tx1"/>
              </a:solidFill>
            </a:rPr>
            <a:t>Выписывание «нужного» рецепта на медпрепарат.</a:t>
          </a:r>
          <a:endParaRPr lang="ru-RU" dirty="0">
            <a:solidFill>
              <a:schemeClr val="tx1"/>
            </a:solidFill>
          </a:endParaRPr>
        </a:p>
      </dgm:t>
    </dgm:pt>
    <dgm:pt modelId="{23063A7F-ED47-4A4B-AF89-85BB3D697066}" type="parTrans" cxnId="{649EB4D2-EFC0-4C53-B356-28EF095ECCEE}">
      <dgm:prSet/>
      <dgm:spPr/>
      <dgm:t>
        <a:bodyPr/>
        <a:lstStyle/>
        <a:p>
          <a:endParaRPr lang="ru-RU"/>
        </a:p>
      </dgm:t>
    </dgm:pt>
    <dgm:pt modelId="{362465C5-70E6-4776-AC5B-8AF8E26E8912}" type="sibTrans" cxnId="{649EB4D2-EFC0-4C53-B356-28EF095ECCEE}">
      <dgm:prSet/>
      <dgm:spPr/>
      <dgm:t>
        <a:bodyPr/>
        <a:lstStyle/>
        <a:p>
          <a:endParaRPr lang="ru-RU"/>
        </a:p>
      </dgm:t>
    </dgm:pt>
    <dgm:pt modelId="{E86561F7-921D-4DAC-B99B-3B9E86F0657A}">
      <dgm:prSet/>
      <dgm:spPr/>
      <dgm:t>
        <a:bodyPr/>
        <a:lstStyle/>
        <a:p>
          <a:pPr rtl="0"/>
          <a:r>
            <a:rPr lang="ru-RU" i="1" dirty="0" smtClean="0">
              <a:solidFill>
                <a:schemeClr val="tx1"/>
              </a:solidFill>
            </a:rPr>
            <a:t>Коррупция в здравоохранении включает искажение выводов врача-патологоанатома о причинах смерти человека. Именно по этому направлению выявляются огромные суммы взяток, т.к. часто скорректированные выводы эксперта позволяют скрыть преступление или уйти преступнику от уголовной ответственности.</a:t>
          </a:r>
          <a:endParaRPr lang="ru-RU" dirty="0">
            <a:solidFill>
              <a:schemeClr val="tx1"/>
            </a:solidFill>
          </a:endParaRPr>
        </a:p>
      </dgm:t>
    </dgm:pt>
    <dgm:pt modelId="{A2661237-787D-4B79-8CA0-85DED7A8A4DF}" type="parTrans" cxnId="{9DF8482C-50E3-454A-90F2-1F335BF4EC70}">
      <dgm:prSet/>
      <dgm:spPr/>
      <dgm:t>
        <a:bodyPr/>
        <a:lstStyle/>
        <a:p>
          <a:endParaRPr lang="ru-RU"/>
        </a:p>
      </dgm:t>
    </dgm:pt>
    <dgm:pt modelId="{8BD64411-144B-4306-8445-B97C5AB9740E}" type="sibTrans" cxnId="{9DF8482C-50E3-454A-90F2-1F335BF4EC70}">
      <dgm:prSet/>
      <dgm:spPr/>
      <dgm:t>
        <a:bodyPr/>
        <a:lstStyle/>
        <a:p>
          <a:endParaRPr lang="ru-RU"/>
        </a:p>
      </dgm:t>
    </dgm:pt>
    <dgm:pt modelId="{3284C4EB-39A2-412C-A246-86D7D1B8A370}">
      <dgm:prSet/>
      <dgm:spPr/>
      <dgm:t>
        <a:bodyPr/>
        <a:lstStyle/>
        <a:p>
          <a:pPr rtl="0"/>
          <a:r>
            <a:rPr lang="ru-RU" i="1" dirty="0" smtClean="0">
              <a:solidFill>
                <a:schemeClr val="tx1"/>
              </a:solidFill>
            </a:rPr>
            <a:t>Продолжение госпитализации пациента за определенную плату или досрочная выписка из стационара.</a:t>
          </a:r>
          <a:endParaRPr lang="ru-RU" dirty="0">
            <a:solidFill>
              <a:schemeClr val="tx1"/>
            </a:solidFill>
          </a:endParaRPr>
        </a:p>
      </dgm:t>
    </dgm:pt>
    <dgm:pt modelId="{78EE6A88-4603-441A-B898-D13443A58FB7}" type="parTrans" cxnId="{C75B020B-3809-4FFE-A2C9-8E197D079FD4}">
      <dgm:prSet/>
      <dgm:spPr/>
      <dgm:t>
        <a:bodyPr/>
        <a:lstStyle/>
        <a:p>
          <a:endParaRPr lang="ru-RU"/>
        </a:p>
      </dgm:t>
    </dgm:pt>
    <dgm:pt modelId="{669F20E9-56FE-41C7-B365-0272D01BA904}" type="sibTrans" cxnId="{C75B020B-3809-4FFE-A2C9-8E197D079FD4}">
      <dgm:prSet/>
      <dgm:spPr/>
      <dgm:t>
        <a:bodyPr/>
        <a:lstStyle/>
        <a:p>
          <a:endParaRPr lang="ru-RU"/>
        </a:p>
      </dgm:t>
    </dgm:pt>
    <dgm:pt modelId="{EF81B6BA-004F-478F-8B17-E50044EC13D3}" type="pres">
      <dgm:prSet presAssocID="{1ADD266F-8B63-4DAF-9706-F9178D631FC4}" presName="diagram" presStyleCnt="0">
        <dgm:presLayoutVars>
          <dgm:dir/>
          <dgm:resizeHandles val="exact"/>
        </dgm:presLayoutVars>
      </dgm:prSet>
      <dgm:spPr/>
      <dgm:t>
        <a:bodyPr/>
        <a:lstStyle/>
        <a:p>
          <a:endParaRPr lang="ru-RU"/>
        </a:p>
      </dgm:t>
    </dgm:pt>
    <dgm:pt modelId="{76869F5F-C093-4AD2-9396-6552E7386404}" type="pres">
      <dgm:prSet presAssocID="{58CD7CB6-F1DA-4F9F-BA05-4F6DA4641BDD}" presName="node" presStyleLbl="node1" presStyleIdx="0" presStyleCnt="6">
        <dgm:presLayoutVars>
          <dgm:bulletEnabled val="1"/>
        </dgm:presLayoutVars>
      </dgm:prSet>
      <dgm:spPr/>
      <dgm:t>
        <a:bodyPr/>
        <a:lstStyle/>
        <a:p>
          <a:endParaRPr lang="ru-RU"/>
        </a:p>
      </dgm:t>
    </dgm:pt>
    <dgm:pt modelId="{9E3EE457-53BA-4F5B-BD8E-4187F57E1E73}" type="pres">
      <dgm:prSet presAssocID="{9BD0D597-F1DF-4A6A-8191-9B2C53E9BE2F}" presName="sibTrans" presStyleCnt="0"/>
      <dgm:spPr/>
    </dgm:pt>
    <dgm:pt modelId="{29BF4563-C678-4AE8-805F-96F3B71534D9}" type="pres">
      <dgm:prSet presAssocID="{E4C826C6-A81C-4D84-9FEC-B024E74C4765}" presName="node" presStyleLbl="node1" presStyleIdx="1" presStyleCnt="6">
        <dgm:presLayoutVars>
          <dgm:bulletEnabled val="1"/>
        </dgm:presLayoutVars>
      </dgm:prSet>
      <dgm:spPr/>
      <dgm:t>
        <a:bodyPr/>
        <a:lstStyle/>
        <a:p>
          <a:endParaRPr lang="ru-RU"/>
        </a:p>
      </dgm:t>
    </dgm:pt>
    <dgm:pt modelId="{7A5A8744-DD6F-41AD-B420-DB93AAD7264A}" type="pres">
      <dgm:prSet presAssocID="{8CA8BE49-7027-49F3-8C37-8955533D93F5}" presName="sibTrans" presStyleCnt="0"/>
      <dgm:spPr/>
    </dgm:pt>
    <dgm:pt modelId="{CD878DE8-2D5A-436D-AA09-0848839DAD02}" type="pres">
      <dgm:prSet presAssocID="{DA3BEC00-0492-427B-ABE6-83ECB880FE4E}" presName="node" presStyleLbl="node1" presStyleIdx="2" presStyleCnt="6">
        <dgm:presLayoutVars>
          <dgm:bulletEnabled val="1"/>
        </dgm:presLayoutVars>
      </dgm:prSet>
      <dgm:spPr/>
      <dgm:t>
        <a:bodyPr/>
        <a:lstStyle/>
        <a:p>
          <a:endParaRPr lang="ru-RU"/>
        </a:p>
      </dgm:t>
    </dgm:pt>
    <dgm:pt modelId="{5CC9C886-5800-42D6-BAF1-8F80B05B307E}" type="pres">
      <dgm:prSet presAssocID="{BA40DC13-2070-45AC-A02C-76C82370D60D}" presName="sibTrans" presStyleCnt="0"/>
      <dgm:spPr/>
    </dgm:pt>
    <dgm:pt modelId="{C38F538B-9F08-46F5-A6FE-CC9CEA98FE3E}" type="pres">
      <dgm:prSet presAssocID="{B6F76C37-A49F-49BE-969B-211450CAD592}" presName="node" presStyleLbl="node1" presStyleIdx="3" presStyleCnt="6">
        <dgm:presLayoutVars>
          <dgm:bulletEnabled val="1"/>
        </dgm:presLayoutVars>
      </dgm:prSet>
      <dgm:spPr/>
      <dgm:t>
        <a:bodyPr/>
        <a:lstStyle/>
        <a:p>
          <a:endParaRPr lang="ru-RU"/>
        </a:p>
      </dgm:t>
    </dgm:pt>
    <dgm:pt modelId="{BC50E37E-5407-40C6-8145-A06C80037A45}" type="pres">
      <dgm:prSet presAssocID="{362465C5-70E6-4776-AC5B-8AF8E26E8912}" presName="sibTrans" presStyleCnt="0"/>
      <dgm:spPr/>
    </dgm:pt>
    <dgm:pt modelId="{864E5B3A-CD65-4BED-87B5-A00D1FB2D6DE}" type="pres">
      <dgm:prSet presAssocID="{E86561F7-921D-4DAC-B99B-3B9E86F0657A}" presName="node" presStyleLbl="node1" presStyleIdx="4" presStyleCnt="6">
        <dgm:presLayoutVars>
          <dgm:bulletEnabled val="1"/>
        </dgm:presLayoutVars>
      </dgm:prSet>
      <dgm:spPr/>
      <dgm:t>
        <a:bodyPr/>
        <a:lstStyle/>
        <a:p>
          <a:endParaRPr lang="ru-RU"/>
        </a:p>
      </dgm:t>
    </dgm:pt>
    <dgm:pt modelId="{E4005DC1-E673-4AFF-9E0F-8456B8933D66}" type="pres">
      <dgm:prSet presAssocID="{8BD64411-144B-4306-8445-B97C5AB9740E}" presName="sibTrans" presStyleCnt="0"/>
      <dgm:spPr/>
    </dgm:pt>
    <dgm:pt modelId="{02F5C913-419F-4FC3-B060-B6A34A19966B}" type="pres">
      <dgm:prSet presAssocID="{3284C4EB-39A2-412C-A246-86D7D1B8A370}" presName="node" presStyleLbl="node1" presStyleIdx="5" presStyleCnt="6">
        <dgm:presLayoutVars>
          <dgm:bulletEnabled val="1"/>
        </dgm:presLayoutVars>
      </dgm:prSet>
      <dgm:spPr/>
      <dgm:t>
        <a:bodyPr/>
        <a:lstStyle/>
        <a:p>
          <a:endParaRPr lang="ru-RU"/>
        </a:p>
      </dgm:t>
    </dgm:pt>
  </dgm:ptLst>
  <dgm:cxnLst>
    <dgm:cxn modelId="{4400EABF-2ED1-417D-992B-8243B2D1CC4A}" srcId="{1ADD266F-8B63-4DAF-9706-F9178D631FC4}" destId="{E4C826C6-A81C-4D84-9FEC-B024E74C4765}" srcOrd="1" destOrd="0" parTransId="{A8EB1EC7-A878-4A2A-9AA5-68E0641BA897}" sibTransId="{8CA8BE49-7027-49F3-8C37-8955533D93F5}"/>
    <dgm:cxn modelId="{9DF8482C-50E3-454A-90F2-1F335BF4EC70}" srcId="{1ADD266F-8B63-4DAF-9706-F9178D631FC4}" destId="{E86561F7-921D-4DAC-B99B-3B9E86F0657A}" srcOrd="4" destOrd="0" parTransId="{A2661237-787D-4B79-8CA0-85DED7A8A4DF}" sibTransId="{8BD64411-144B-4306-8445-B97C5AB9740E}"/>
    <dgm:cxn modelId="{044EAFF6-59B2-45CC-A43B-46BD38634F1C}" type="presOf" srcId="{DA3BEC00-0492-427B-ABE6-83ECB880FE4E}" destId="{CD878DE8-2D5A-436D-AA09-0848839DAD02}" srcOrd="0" destOrd="0" presId="urn:microsoft.com/office/officeart/2005/8/layout/default"/>
    <dgm:cxn modelId="{649EB4D2-EFC0-4C53-B356-28EF095ECCEE}" srcId="{1ADD266F-8B63-4DAF-9706-F9178D631FC4}" destId="{B6F76C37-A49F-49BE-969B-211450CAD592}" srcOrd="3" destOrd="0" parTransId="{23063A7F-ED47-4A4B-AF89-85BB3D697066}" sibTransId="{362465C5-70E6-4776-AC5B-8AF8E26E8912}"/>
    <dgm:cxn modelId="{6C3D8F5B-C2AA-4A01-A460-5714C408AA58}" type="presOf" srcId="{3284C4EB-39A2-412C-A246-86D7D1B8A370}" destId="{02F5C913-419F-4FC3-B060-B6A34A19966B}" srcOrd="0" destOrd="0" presId="urn:microsoft.com/office/officeart/2005/8/layout/default"/>
    <dgm:cxn modelId="{BB0CFDAB-7883-47FE-A626-A348D2B8CE4D}" srcId="{1ADD266F-8B63-4DAF-9706-F9178D631FC4}" destId="{58CD7CB6-F1DA-4F9F-BA05-4F6DA4641BDD}" srcOrd="0" destOrd="0" parTransId="{39D80096-0F3D-4FA4-A663-B97697D47989}" sibTransId="{9BD0D597-F1DF-4A6A-8191-9B2C53E9BE2F}"/>
    <dgm:cxn modelId="{6DD523AC-0397-448D-AAC0-FED9FB995E28}" type="presOf" srcId="{1ADD266F-8B63-4DAF-9706-F9178D631FC4}" destId="{EF81B6BA-004F-478F-8B17-E50044EC13D3}" srcOrd="0" destOrd="0" presId="urn:microsoft.com/office/officeart/2005/8/layout/default"/>
    <dgm:cxn modelId="{C75B020B-3809-4FFE-A2C9-8E197D079FD4}" srcId="{1ADD266F-8B63-4DAF-9706-F9178D631FC4}" destId="{3284C4EB-39A2-412C-A246-86D7D1B8A370}" srcOrd="5" destOrd="0" parTransId="{78EE6A88-4603-441A-B898-D13443A58FB7}" sibTransId="{669F20E9-56FE-41C7-B365-0272D01BA904}"/>
    <dgm:cxn modelId="{986F48A3-4CDC-4DD3-86D2-84196255AE7E}" type="presOf" srcId="{E86561F7-921D-4DAC-B99B-3B9E86F0657A}" destId="{864E5B3A-CD65-4BED-87B5-A00D1FB2D6DE}" srcOrd="0" destOrd="0" presId="urn:microsoft.com/office/officeart/2005/8/layout/default"/>
    <dgm:cxn modelId="{0BEB84F1-096D-406F-939F-520B25C98267}" srcId="{1ADD266F-8B63-4DAF-9706-F9178D631FC4}" destId="{DA3BEC00-0492-427B-ABE6-83ECB880FE4E}" srcOrd="2" destOrd="0" parTransId="{A04CB15D-92B4-469D-802B-A06DC54381F6}" sibTransId="{BA40DC13-2070-45AC-A02C-76C82370D60D}"/>
    <dgm:cxn modelId="{420CC8D5-CAE6-44FA-ADCA-4709F4F3D671}" type="presOf" srcId="{B6F76C37-A49F-49BE-969B-211450CAD592}" destId="{C38F538B-9F08-46F5-A6FE-CC9CEA98FE3E}" srcOrd="0" destOrd="0" presId="urn:microsoft.com/office/officeart/2005/8/layout/default"/>
    <dgm:cxn modelId="{888F1AB5-D4CB-4AEA-AFAE-8011FEF05F3B}" type="presOf" srcId="{58CD7CB6-F1DA-4F9F-BA05-4F6DA4641BDD}" destId="{76869F5F-C093-4AD2-9396-6552E7386404}" srcOrd="0" destOrd="0" presId="urn:microsoft.com/office/officeart/2005/8/layout/default"/>
    <dgm:cxn modelId="{140F7993-BDA6-436E-9A18-6FF5B734531F}" type="presOf" srcId="{E4C826C6-A81C-4D84-9FEC-B024E74C4765}" destId="{29BF4563-C678-4AE8-805F-96F3B71534D9}" srcOrd="0" destOrd="0" presId="urn:microsoft.com/office/officeart/2005/8/layout/default"/>
    <dgm:cxn modelId="{7E6B59A7-9D41-4E1B-A79E-EA79B1BCCD0A}" type="presParOf" srcId="{EF81B6BA-004F-478F-8B17-E50044EC13D3}" destId="{76869F5F-C093-4AD2-9396-6552E7386404}" srcOrd="0" destOrd="0" presId="urn:microsoft.com/office/officeart/2005/8/layout/default"/>
    <dgm:cxn modelId="{6BADE81F-61EB-438F-A706-148C4E13E038}" type="presParOf" srcId="{EF81B6BA-004F-478F-8B17-E50044EC13D3}" destId="{9E3EE457-53BA-4F5B-BD8E-4187F57E1E73}" srcOrd="1" destOrd="0" presId="urn:microsoft.com/office/officeart/2005/8/layout/default"/>
    <dgm:cxn modelId="{743CEC78-3316-48DA-A88B-3419E6CF31DE}" type="presParOf" srcId="{EF81B6BA-004F-478F-8B17-E50044EC13D3}" destId="{29BF4563-C678-4AE8-805F-96F3B71534D9}" srcOrd="2" destOrd="0" presId="urn:microsoft.com/office/officeart/2005/8/layout/default"/>
    <dgm:cxn modelId="{1D2E239D-F8A0-4C47-8781-3B50BB0DA7A0}" type="presParOf" srcId="{EF81B6BA-004F-478F-8B17-E50044EC13D3}" destId="{7A5A8744-DD6F-41AD-B420-DB93AAD7264A}" srcOrd="3" destOrd="0" presId="urn:microsoft.com/office/officeart/2005/8/layout/default"/>
    <dgm:cxn modelId="{B024F890-3DB0-42D0-B25F-11F7DCD685E9}" type="presParOf" srcId="{EF81B6BA-004F-478F-8B17-E50044EC13D3}" destId="{CD878DE8-2D5A-436D-AA09-0848839DAD02}" srcOrd="4" destOrd="0" presId="urn:microsoft.com/office/officeart/2005/8/layout/default"/>
    <dgm:cxn modelId="{73CE3702-596B-4446-BAEF-3A485CA77ED4}" type="presParOf" srcId="{EF81B6BA-004F-478F-8B17-E50044EC13D3}" destId="{5CC9C886-5800-42D6-BAF1-8F80B05B307E}" srcOrd="5" destOrd="0" presId="urn:microsoft.com/office/officeart/2005/8/layout/default"/>
    <dgm:cxn modelId="{435154A6-AD11-4B19-A97A-26447B26E440}" type="presParOf" srcId="{EF81B6BA-004F-478F-8B17-E50044EC13D3}" destId="{C38F538B-9F08-46F5-A6FE-CC9CEA98FE3E}" srcOrd="6" destOrd="0" presId="urn:microsoft.com/office/officeart/2005/8/layout/default"/>
    <dgm:cxn modelId="{007BCB0E-7261-46A5-BD17-438CE7E96047}" type="presParOf" srcId="{EF81B6BA-004F-478F-8B17-E50044EC13D3}" destId="{BC50E37E-5407-40C6-8145-A06C80037A45}" srcOrd="7" destOrd="0" presId="urn:microsoft.com/office/officeart/2005/8/layout/default"/>
    <dgm:cxn modelId="{90BBCBE6-46C1-4E9C-B1FB-6D843A6E192C}" type="presParOf" srcId="{EF81B6BA-004F-478F-8B17-E50044EC13D3}" destId="{864E5B3A-CD65-4BED-87B5-A00D1FB2D6DE}" srcOrd="8" destOrd="0" presId="urn:microsoft.com/office/officeart/2005/8/layout/default"/>
    <dgm:cxn modelId="{05E90DA7-979C-4AAF-9CB0-8B335BF45248}" type="presParOf" srcId="{EF81B6BA-004F-478F-8B17-E50044EC13D3}" destId="{E4005DC1-E673-4AFF-9E0F-8456B8933D66}" srcOrd="9" destOrd="0" presId="urn:microsoft.com/office/officeart/2005/8/layout/default"/>
    <dgm:cxn modelId="{24CC705A-DE50-4655-AFD4-0B5332FF51E9}" type="presParOf" srcId="{EF81B6BA-004F-478F-8B17-E50044EC13D3}" destId="{02F5C913-419F-4FC3-B060-B6A34A19966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76220B-8408-40FA-AE31-24549D4FA696}"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ru-RU"/>
        </a:p>
      </dgm:t>
    </dgm:pt>
    <dgm:pt modelId="{23A39FF7-8B16-4AF5-96DB-79538C6AC1E0}">
      <dgm:prSet phldrT="[Текст]"/>
      <dgm:spPr/>
      <dgm:t>
        <a:bodyPr/>
        <a:lstStyle/>
        <a:p>
          <a:r>
            <a:rPr lang="ru-RU" dirty="0" smtClean="0">
              <a:latin typeface="Times New Roman" panose="02020603050405020304" pitchFamily="18" charset="0"/>
              <a:cs typeface="Times New Roman" panose="02020603050405020304" pitchFamily="18" charset="0"/>
            </a:rPr>
            <a:t>Получение взятки</a:t>
          </a:r>
        </a:p>
        <a:p>
          <a:r>
            <a:rPr lang="ru-RU" dirty="0" smtClean="0">
              <a:latin typeface="Times New Roman" panose="02020603050405020304" pitchFamily="18" charset="0"/>
              <a:cs typeface="Times New Roman" panose="02020603050405020304" pitchFamily="18" charset="0"/>
            </a:rPr>
            <a:t>Ст. 290 УК РФ</a:t>
          </a:r>
          <a:endParaRPr lang="ru-RU" dirty="0">
            <a:latin typeface="Times New Roman" panose="02020603050405020304" pitchFamily="18" charset="0"/>
            <a:cs typeface="Times New Roman" panose="02020603050405020304" pitchFamily="18" charset="0"/>
          </a:endParaRPr>
        </a:p>
      </dgm:t>
    </dgm:pt>
    <dgm:pt modelId="{9E5DFB4F-9EE0-45D8-AFEF-AE0D047A3069}" type="parTrans" cxnId="{90C49CE0-22AA-4803-A280-3DCC7E2465AD}">
      <dgm:prSet/>
      <dgm:spPr/>
      <dgm:t>
        <a:bodyPr/>
        <a:lstStyle/>
        <a:p>
          <a:endParaRPr lang="ru-RU"/>
        </a:p>
      </dgm:t>
    </dgm:pt>
    <dgm:pt modelId="{BBCE19CC-6B81-41F5-8FBE-D4BFE28B020E}" type="sibTrans" cxnId="{90C49CE0-22AA-4803-A280-3DCC7E2465AD}">
      <dgm:prSet/>
      <dgm:spPr/>
      <dgm:t>
        <a:bodyPr/>
        <a:lstStyle/>
        <a:p>
          <a:endParaRPr lang="ru-RU"/>
        </a:p>
      </dgm:t>
    </dgm:pt>
    <dgm:pt modelId="{03D8D7AC-F6D0-4FF9-A3EF-B9A7FC6A7B52}">
      <dgm:prSet phldrT="[Текст]" custT="1"/>
      <dgm:spPr/>
      <dgm:t>
        <a:bodyPr/>
        <a:lstStyle/>
        <a:p>
          <a:r>
            <a:rPr lang="ru-RU" sz="1600" i="1" dirty="0" smtClean="0">
              <a:latin typeface="Times New Roman" panose="02020603050405020304" pitchFamily="18" charset="0"/>
              <a:cs typeface="Times New Roman" panose="02020603050405020304" pitchFamily="18" charset="0"/>
            </a:rPr>
            <a:t>Штраф от 1000 000 рублей до 5000 000 рублей;</a:t>
          </a:r>
          <a:endParaRPr lang="ru-RU" sz="1600" i="1" dirty="0">
            <a:latin typeface="Times New Roman" panose="02020603050405020304" pitchFamily="18" charset="0"/>
            <a:cs typeface="Times New Roman" panose="02020603050405020304" pitchFamily="18" charset="0"/>
          </a:endParaRPr>
        </a:p>
      </dgm:t>
    </dgm:pt>
    <dgm:pt modelId="{58C2B4C0-D5EC-47D7-AF46-BB3AEE1F3D01}" type="parTrans" cxnId="{F49C3765-DD5F-4018-82C4-033EEE2317F4}">
      <dgm:prSet/>
      <dgm:spPr/>
      <dgm:t>
        <a:bodyPr/>
        <a:lstStyle/>
        <a:p>
          <a:endParaRPr lang="ru-RU"/>
        </a:p>
      </dgm:t>
    </dgm:pt>
    <dgm:pt modelId="{C83A04C0-0C91-4A54-85B5-7E5F3D284E7C}" type="sibTrans" cxnId="{F49C3765-DD5F-4018-82C4-033EEE2317F4}">
      <dgm:prSet/>
      <dgm:spPr/>
      <dgm:t>
        <a:bodyPr/>
        <a:lstStyle/>
        <a:p>
          <a:endParaRPr lang="ru-RU"/>
        </a:p>
      </dgm:t>
    </dgm:pt>
    <dgm:pt modelId="{5533FD19-6F9F-4306-9F8E-3D481FCA1415}">
      <dgm:prSet phldrT="[Текст]"/>
      <dgm:spPr/>
      <dgm:t>
        <a:bodyPr/>
        <a:lstStyle/>
        <a:p>
          <a:r>
            <a:rPr lang="ru-RU" dirty="0" smtClean="0">
              <a:latin typeface="Times New Roman" panose="02020603050405020304" pitchFamily="18" charset="0"/>
              <a:cs typeface="Times New Roman" panose="02020603050405020304" pitchFamily="18" charset="0"/>
            </a:rPr>
            <a:t>Дача взятки</a:t>
          </a:r>
        </a:p>
        <a:p>
          <a:r>
            <a:rPr lang="ru-RU" dirty="0" smtClean="0">
              <a:latin typeface="Times New Roman" panose="02020603050405020304" pitchFamily="18" charset="0"/>
              <a:cs typeface="Times New Roman" panose="02020603050405020304" pitchFamily="18" charset="0"/>
            </a:rPr>
            <a:t>Ст. 291 УК РФ</a:t>
          </a:r>
          <a:endParaRPr lang="ru-RU" dirty="0">
            <a:latin typeface="Times New Roman" panose="02020603050405020304" pitchFamily="18" charset="0"/>
            <a:cs typeface="Times New Roman" panose="02020603050405020304" pitchFamily="18" charset="0"/>
          </a:endParaRPr>
        </a:p>
      </dgm:t>
    </dgm:pt>
    <dgm:pt modelId="{BD5861D3-6483-4BE6-B6E1-AFB7BAA051A5}" type="parTrans" cxnId="{E3D8F88C-A8DE-4398-BAF7-70B7CD41B20F}">
      <dgm:prSet/>
      <dgm:spPr/>
      <dgm:t>
        <a:bodyPr/>
        <a:lstStyle/>
        <a:p>
          <a:endParaRPr lang="ru-RU"/>
        </a:p>
      </dgm:t>
    </dgm:pt>
    <dgm:pt modelId="{EE1EC227-1E9B-449F-80EF-DAA644C535F8}" type="sibTrans" cxnId="{E3D8F88C-A8DE-4398-BAF7-70B7CD41B20F}">
      <dgm:prSet/>
      <dgm:spPr/>
      <dgm:t>
        <a:bodyPr/>
        <a:lstStyle/>
        <a:p>
          <a:endParaRPr lang="ru-RU"/>
        </a:p>
      </dgm:t>
    </dgm:pt>
    <dgm:pt modelId="{02EB3936-9BB0-48A2-BFFE-B4ACADEF9DE6}">
      <dgm:prSet phldrT="[Текст]" custT="1"/>
      <dgm:spPr/>
      <dgm:t>
        <a:bodyPr/>
        <a:lstStyle/>
        <a:p>
          <a:r>
            <a:rPr lang="ru-RU" sz="1600" i="1" dirty="0" smtClean="0">
              <a:latin typeface="Times New Roman" panose="02020603050405020304" pitchFamily="18" charset="0"/>
              <a:cs typeface="Times New Roman" panose="02020603050405020304" pitchFamily="18" charset="0"/>
            </a:rPr>
            <a:t>Штраф от 500 000 рублей до 4000 000 рублей;</a:t>
          </a:r>
          <a:endParaRPr lang="ru-RU" sz="1600" i="1" dirty="0">
            <a:latin typeface="Times New Roman" panose="02020603050405020304" pitchFamily="18" charset="0"/>
            <a:cs typeface="Times New Roman" panose="02020603050405020304" pitchFamily="18" charset="0"/>
          </a:endParaRPr>
        </a:p>
      </dgm:t>
    </dgm:pt>
    <dgm:pt modelId="{E0DE8C73-A93B-435B-9D83-E004438FC04A}" type="parTrans" cxnId="{2DC735FF-5A06-468B-B510-06C5E0AEC1BC}">
      <dgm:prSet/>
      <dgm:spPr/>
      <dgm:t>
        <a:bodyPr/>
        <a:lstStyle/>
        <a:p>
          <a:endParaRPr lang="ru-RU"/>
        </a:p>
      </dgm:t>
    </dgm:pt>
    <dgm:pt modelId="{3A3C2148-BCFA-476D-B304-704E79E2F907}" type="sibTrans" cxnId="{2DC735FF-5A06-468B-B510-06C5E0AEC1BC}">
      <dgm:prSet/>
      <dgm:spPr/>
      <dgm:t>
        <a:bodyPr/>
        <a:lstStyle/>
        <a:p>
          <a:endParaRPr lang="ru-RU"/>
        </a:p>
      </dgm:t>
    </dgm:pt>
    <dgm:pt modelId="{D35714CB-0E18-422B-9DC9-8757C148DB65}">
      <dgm:prSet phldrT="[Текст]"/>
      <dgm:spPr/>
      <dgm:t>
        <a:bodyPr/>
        <a:lstStyle/>
        <a:p>
          <a:r>
            <a:rPr lang="ru-RU" dirty="0" smtClean="0">
              <a:latin typeface="Times New Roman" panose="02020603050405020304" pitchFamily="18" charset="0"/>
              <a:cs typeface="Times New Roman" panose="02020603050405020304" pitchFamily="18" charset="0"/>
            </a:rPr>
            <a:t>Коммерческий подкуп</a:t>
          </a:r>
        </a:p>
        <a:p>
          <a:r>
            <a:rPr lang="ru-RU" dirty="0" smtClean="0">
              <a:latin typeface="Times New Roman" panose="02020603050405020304" pitchFamily="18" charset="0"/>
              <a:cs typeface="Times New Roman" panose="02020603050405020304" pitchFamily="18" charset="0"/>
            </a:rPr>
            <a:t>Ст. 204 УК РФ</a:t>
          </a:r>
          <a:endParaRPr lang="ru-RU" dirty="0">
            <a:latin typeface="Times New Roman" panose="02020603050405020304" pitchFamily="18" charset="0"/>
            <a:cs typeface="Times New Roman" panose="02020603050405020304" pitchFamily="18" charset="0"/>
          </a:endParaRPr>
        </a:p>
      </dgm:t>
    </dgm:pt>
    <dgm:pt modelId="{FF7A6B44-7CBA-4737-B9ED-46CE2F453521}" type="parTrans" cxnId="{EBBF01AA-CCB0-4BDF-A76A-D16ABDB8F923}">
      <dgm:prSet/>
      <dgm:spPr/>
      <dgm:t>
        <a:bodyPr/>
        <a:lstStyle/>
        <a:p>
          <a:endParaRPr lang="ru-RU"/>
        </a:p>
      </dgm:t>
    </dgm:pt>
    <dgm:pt modelId="{1E80914C-BC00-45C3-A29E-6D26B46F763D}" type="sibTrans" cxnId="{EBBF01AA-CCB0-4BDF-A76A-D16ABDB8F923}">
      <dgm:prSet/>
      <dgm:spPr/>
      <dgm:t>
        <a:bodyPr/>
        <a:lstStyle/>
        <a:p>
          <a:endParaRPr lang="ru-RU"/>
        </a:p>
      </dgm:t>
    </dgm:pt>
    <dgm:pt modelId="{5E919965-004A-4E1F-A1D0-8E20A21695ED}">
      <dgm:prSet phldrT="[Текст]" custT="1"/>
      <dgm:spPr/>
      <dgm:t>
        <a:bodyPr/>
        <a:lstStyle/>
        <a:p>
          <a:r>
            <a:rPr lang="ru-RU" sz="1600" i="1" dirty="0" smtClean="0">
              <a:latin typeface="Times New Roman" panose="02020603050405020304" pitchFamily="18" charset="0"/>
              <a:cs typeface="Times New Roman" panose="02020603050405020304" pitchFamily="18" charset="0"/>
            </a:rPr>
            <a:t>Штраф от 400 000 до 5000 000 рублей;</a:t>
          </a:r>
          <a:endParaRPr lang="ru-RU" sz="1600" i="1" dirty="0">
            <a:latin typeface="Times New Roman" panose="02020603050405020304" pitchFamily="18" charset="0"/>
            <a:cs typeface="Times New Roman" panose="02020603050405020304" pitchFamily="18" charset="0"/>
          </a:endParaRPr>
        </a:p>
      </dgm:t>
    </dgm:pt>
    <dgm:pt modelId="{DA3E3A88-075F-4EFC-A3E5-4CE78DA039E9}" type="parTrans" cxnId="{1AADB615-1D46-4A20-909B-EBCDD32A829A}">
      <dgm:prSet/>
      <dgm:spPr/>
      <dgm:t>
        <a:bodyPr/>
        <a:lstStyle/>
        <a:p>
          <a:endParaRPr lang="ru-RU"/>
        </a:p>
      </dgm:t>
    </dgm:pt>
    <dgm:pt modelId="{C6215304-04AB-4EAD-91B1-226E7AB2FAC8}" type="sibTrans" cxnId="{1AADB615-1D46-4A20-909B-EBCDD32A829A}">
      <dgm:prSet/>
      <dgm:spPr/>
      <dgm:t>
        <a:bodyPr/>
        <a:lstStyle/>
        <a:p>
          <a:endParaRPr lang="ru-RU"/>
        </a:p>
      </dgm:t>
    </dgm:pt>
    <dgm:pt modelId="{9DE9FB9E-35D1-4773-A984-C4038EE620C1}">
      <dgm:prSet phldrT="[Текст]" custT="1"/>
      <dgm:spPr/>
      <dgm:t>
        <a:bodyPr/>
        <a:lstStyle/>
        <a:p>
          <a:r>
            <a:rPr lang="ru-RU" sz="1600" i="1" dirty="0" smtClean="0">
              <a:latin typeface="Times New Roman" panose="02020603050405020304" pitchFamily="18" charset="0"/>
              <a:cs typeface="Times New Roman" panose="02020603050405020304" pitchFamily="18" charset="0"/>
            </a:rPr>
            <a:t>Лишение свободы на срок от 3 до </a:t>
          </a:r>
          <a:r>
            <a:rPr lang="ru-RU" sz="1600" i="1" dirty="0" smtClean="0">
              <a:latin typeface="Times New Roman" panose="02020603050405020304" pitchFamily="18" charset="0"/>
              <a:cs typeface="Times New Roman" panose="02020603050405020304" pitchFamily="18" charset="0"/>
            </a:rPr>
            <a:t>15 лет.</a:t>
          </a:r>
          <a:endParaRPr lang="ru-RU" sz="1600" i="1" dirty="0">
            <a:latin typeface="Times New Roman" panose="02020603050405020304" pitchFamily="18" charset="0"/>
            <a:cs typeface="Times New Roman" panose="02020603050405020304" pitchFamily="18" charset="0"/>
          </a:endParaRPr>
        </a:p>
      </dgm:t>
    </dgm:pt>
    <dgm:pt modelId="{742526EB-F730-49F4-98A6-93830F162398}" type="parTrans" cxnId="{37C95C23-E4F0-4288-A335-36BAD7E8AED8}">
      <dgm:prSet/>
      <dgm:spPr/>
      <dgm:t>
        <a:bodyPr/>
        <a:lstStyle/>
        <a:p>
          <a:endParaRPr lang="ru-RU"/>
        </a:p>
      </dgm:t>
    </dgm:pt>
    <dgm:pt modelId="{5E64BF9A-0D1A-4E22-8351-3658AB4490EB}" type="sibTrans" cxnId="{37C95C23-E4F0-4288-A335-36BAD7E8AED8}">
      <dgm:prSet/>
      <dgm:spPr/>
      <dgm:t>
        <a:bodyPr/>
        <a:lstStyle/>
        <a:p>
          <a:endParaRPr lang="ru-RU"/>
        </a:p>
      </dgm:t>
    </dgm:pt>
    <dgm:pt modelId="{216B563F-1E39-484F-A7DE-1AF057011F52}">
      <dgm:prSet phldrT="[Текст]" custT="1"/>
      <dgm:spPr/>
      <dgm:t>
        <a:bodyPr/>
        <a:lstStyle/>
        <a:p>
          <a:r>
            <a:rPr lang="ru-RU" sz="1600" i="1" dirty="0" smtClean="0">
              <a:latin typeface="Times New Roman" panose="02020603050405020304" pitchFamily="18" charset="0"/>
              <a:cs typeface="Times New Roman" panose="02020603050405020304" pitchFamily="18" charset="0"/>
            </a:rPr>
            <a:t>Лишение свободы от 2 до 15 лет</a:t>
          </a:r>
          <a:r>
            <a:rPr lang="ru-RU" sz="1400" i="1" dirty="0" smtClean="0">
              <a:latin typeface="Times New Roman" panose="02020603050405020304" pitchFamily="18" charset="0"/>
              <a:cs typeface="Times New Roman" panose="02020603050405020304" pitchFamily="18" charset="0"/>
            </a:rPr>
            <a:t>.</a:t>
          </a:r>
          <a:endParaRPr lang="ru-RU" sz="1400" i="1" dirty="0">
            <a:latin typeface="Times New Roman" panose="02020603050405020304" pitchFamily="18" charset="0"/>
            <a:cs typeface="Times New Roman" panose="02020603050405020304" pitchFamily="18" charset="0"/>
          </a:endParaRPr>
        </a:p>
      </dgm:t>
    </dgm:pt>
    <dgm:pt modelId="{735FF393-2BE6-4CED-8648-3F30F1F1CCCA}" type="parTrans" cxnId="{8A057F89-0CAE-440C-8C70-C071E1633D2C}">
      <dgm:prSet/>
      <dgm:spPr/>
      <dgm:t>
        <a:bodyPr/>
        <a:lstStyle/>
        <a:p>
          <a:endParaRPr lang="ru-RU"/>
        </a:p>
      </dgm:t>
    </dgm:pt>
    <dgm:pt modelId="{F082428C-A14F-4B06-A856-3980C8724EED}" type="sibTrans" cxnId="{8A057F89-0CAE-440C-8C70-C071E1633D2C}">
      <dgm:prSet/>
      <dgm:spPr/>
      <dgm:t>
        <a:bodyPr/>
        <a:lstStyle/>
        <a:p>
          <a:endParaRPr lang="ru-RU"/>
        </a:p>
      </dgm:t>
    </dgm:pt>
    <dgm:pt modelId="{FC3550D4-6AB3-40A2-B3FA-13D7A300FEE5}">
      <dgm:prSet phldrT="[Текст]" custT="1"/>
      <dgm:spPr/>
      <dgm:t>
        <a:bodyPr/>
        <a:lstStyle/>
        <a:p>
          <a:r>
            <a:rPr lang="ru-RU" sz="1600" i="1" dirty="0" smtClean="0">
              <a:latin typeface="Times New Roman" panose="02020603050405020304" pitchFamily="18" charset="0"/>
              <a:cs typeface="Times New Roman" panose="02020603050405020304" pitchFamily="18" charset="0"/>
            </a:rPr>
            <a:t>Лишение свободы от 2 до 12 лет. </a:t>
          </a:r>
          <a:endParaRPr lang="ru-RU" sz="1600" i="1" dirty="0">
            <a:latin typeface="Times New Roman" panose="02020603050405020304" pitchFamily="18" charset="0"/>
            <a:cs typeface="Times New Roman" panose="02020603050405020304" pitchFamily="18" charset="0"/>
          </a:endParaRPr>
        </a:p>
      </dgm:t>
    </dgm:pt>
    <dgm:pt modelId="{9128285F-2C8D-42CF-A7B9-89A8197E6A52}" type="parTrans" cxnId="{4C8C354B-8072-4873-ACB7-09B216BFAF24}">
      <dgm:prSet/>
      <dgm:spPr/>
      <dgm:t>
        <a:bodyPr/>
        <a:lstStyle/>
        <a:p>
          <a:endParaRPr lang="ru-RU"/>
        </a:p>
      </dgm:t>
    </dgm:pt>
    <dgm:pt modelId="{1420EBD9-D535-4DFF-B6EE-EEBA95E9414D}" type="sibTrans" cxnId="{4C8C354B-8072-4873-ACB7-09B216BFAF24}">
      <dgm:prSet/>
      <dgm:spPr/>
      <dgm:t>
        <a:bodyPr/>
        <a:lstStyle/>
        <a:p>
          <a:endParaRPr lang="ru-RU"/>
        </a:p>
      </dgm:t>
    </dgm:pt>
    <dgm:pt modelId="{B94B3B2B-02A9-46F7-9698-D81CA95E6432}">
      <dgm:prSet custT="1"/>
      <dgm:spPr/>
      <dgm:t>
        <a:bodyPr/>
        <a:lstStyle/>
        <a:p>
          <a:r>
            <a:rPr lang="ru-RU" sz="1600" i="1" dirty="0" smtClean="0">
              <a:latin typeface="Times New Roman" panose="02020603050405020304" pitchFamily="18" charset="0"/>
              <a:cs typeface="Times New Roman" panose="02020603050405020304" pitchFamily="18" charset="0"/>
            </a:rPr>
            <a:t>Штраф от 70 000 рублей до 3000 000 рублей;</a:t>
          </a:r>
          <a:endParaRPr lang="ru-RU" sz="1600" i="1" dirty="0">
            <a:latin typeface="Times New Roman" panose="02020603050405020304" pitchFamily="18" charset="0"/>
            <a:cs typeface="Times New Roman" panose="02020603050405020304" pitchFamily="18" charset="0"/>
          </a:endParaRPr>
        </a:p>
      </dgm:t>
    </dgm:pt>
    <dgm:pt modelId="{31687F1E-7F46-474C-B9B2-640898426A83}" type="parTrans" cxnId="{44526CF7-FC57-4F11-BA42-78F19FD2577B}">
      <dgm:prSet/>
      <dgm:spPr/>
      <dgm:t>
        <a:bodyPr/>
        <a:lstStyle/>
        <a:p>
          <a:endParaRPr lang="ru-RU"/>
        </a:p>
      </dgm:t>
    </dgm:pt>
    <dgm:pt modelId="{0F1812FF-5AD0-478D-A3E8-B49926C31596}" type="sibTrans" cxnId="{44526CF7-FC57-4F11-BA42-78F19FD2577B}">
      <dgm:prSet/>
      <dgm:spPr/>
      <dgm:t>
        <a:bodyPr/>
        <a:lstStyle/>
        <a:p>
          <a:endParaRPr lang="ru-RU"/>
        </a:p>
      </dgm:t>
    </dgm:pt>
    <dgm:pt modelId="{947788FF-86B4-4B1A-9B61-AF63E1AC0462}">
      <dgm:prSet/>
      <dgm:spPr/>
      <dgm:t>
        <a:bodyPr/>
        <a:lstStyle/>
        <a:p>
          <a:r>
            <a:rPr lang="ru-RU" dirty="0" smtClean="0">
              <a:latin typeface="Times New Roman" panose="02020603050405020304" pitchFamily="18" charset="0"/>
              <a:cs typeface="Times New Roman" panose="02020603050405020304" pitchFamily="18" charset="0"/>
            </a:rPr>
            <a:t>Посредничество во взяточничестве</a:t>
          </a:r>
        </a:p>
        <a:p>
          <a:r>
            <a:rPr lang="ru-RU" dirty="0" smtClean="0">
              <a:latin typeface="Times New Roman" panose="02020603050405020304" pitchFamily="18" charset="0"/>
              <a:cs typeface="Times New Roman" panose="02020603050405020304" pitchFamily="18" charset="0"/>
            </a:rPr>
            <a:t>Ст. 291.1 УК РФ</a:t>
          </a:r>
          <a:endParaRPr lang="ru-RU" dirty="0">
            <a:latin typeface="Times New Roman" panose="02020603050405020304" pitchFamily="18" charset="0"/>
            <a:cs typeface="Times New Roman" panose="02020603050405020304" pitchFamily="18" charset="0"/>
          </a:endParaRPr>
        </a:p>
      </dgm:t>
    </dgm:pt>
    <dgm:pt modelId="{BC53E0BD-D218-4C5D-818D-522D039DE2C2}" type="parTrans" cxnId="{FF8DFDB2-A6DB-49BF-98FA-72E05E5D4F50}">
      <dgm:prSet/>
      <dgm:spPr/>
      <dgm:t>
        <a:bodyPr/>
        <a:lstStyle/>
        <a:p>
          <a:endParaRPr lang="ru-RU"/>
        </a:p>
      </dgm:t>
    </dgm:pt>
    <dgm:pt modelId="{F7F719AB-ECDD-42E7-8106-1C30E41EF81B}" type="sibTrans" cxnId="{FF8DFDB2-A6DB-49BF-98FA-72E05E5D4F50}">
      <dgm:prSet/>
      <dgm:spPr/>
      <dgm:t>
        <a:bodyPr/>
        <a:lstStyle/>
        <a:p>
          <a:endParaRPr lang="ru-RU"/>
        </a:p>
      </dgm:t>
    </dgm:pt>
    <dgm:pt modelId="{7A9DE041-9808-456C-92E2-1224810E1E4B}">
      <dgm:prSet custT="1"/>
      <dgm:spPr/>
      <dgm:t>
        <a:bodyPr/>
        <a:lstStyle/>
        <a:p>
          <a:r>
            <a:rPr lang="ru-RU" sz="1600" i="1" dirty="0" smtClean="0">
              <a:latin typeface="Times New Roman" panose="02020603050405020304" pitchFamily="18" charset="0"/>
              <a:cs typeface="Times New Roman" panose="02020603050405020304" pitchFamily="18" charset="0"/>
            </a:rPr>
            <a:t>Лишение свободы от 4 до 7 лет</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dgm:t>
    </dgm:pt>
    <dgm:pt modelId="{46780959-ED14-465C-AFA7-5DDB5A1DC637}" type="parTrans" cxnId="{BF3EFA31-23C0-463D-A5DD-D41599AD7B8D}">
      <dgm:prSet/>
      <dgm:spPr/>
      <dgm:t>
        <a:bodyPr/>
        <a:lstStyle/>
        <a:p>
          <a:endParaRPr lang="ru-RU"/>
        </a:p>
      </dgm:t>
    </dgm:pt>
    <dgm:pt modelId="{70FCD579-E3C8-4400-A409-84B7B695157B}" type="sibTrans" cxnId="{BF3EFA31-23C0-463D-A5DD-D41599AD7B8D}">
      <dgm:prSet/>
      <dgm:spPr/>
      <dgm:t>
        <a:bodyPr/>
        <a:lstStyle/>
        <a:p>
          <a:endParaRPr lang="ru-RU"/>
        </a:p>
      </dgm:t>
    </dgm:pt>
    <dgm:pt modelId="{86161B25-D812-4943-8888-64F5D09F7CE5}">
      <dgm:prSet custT="1"/>
      <dgm:spPr/>
      <dgm:t>
        <a:bodyPr/>
        <a:lstStyle/>
        <a:p>
          <a:r>
            <a:rPr lang="ru-RU" sz="1600" i="1" dirty="0" smtClean="0">
              <a:latin typeface="Times New Roman" panose="02020603050405020304" pitchFamily="18" charset="0"/>
              <a:cs typeface="Times New Roman" panose="02020603050405020304" pitchFamily="18" charset="0"/>
            </a:rPr>
            <a:t>Штраф от 200 000 рублей до 1000 000 рублей;</a:t>
          </a:r>
          <a:endParaRPr lang="ru-RU" sz="1600" i="1" dirty="0">
            <a:latin typeface="Times New Roman" panose="02020603050405020304" pitchFamily="18" charset="0"/>
            <a:cs typeface="Times New Roman" panose="02020603050405020304" pitchFamily="18" charset="0"/>
          </a:endParaRPr>
        </a:p>
      </dgm:t>
    </dgm:pt>
    <dgm:pt modelId="{6C10BC81-C6BC-4D7F-B446-B5AB1D2E51AC}" type="parTrans" cxnId="{19F04505-CC8D-4A0A-9049-739198398D4A}">
      <dgm:prSet/>
      <dgm:spPr/>
      <dgm:t>
        <a:bodyPr/>
        <a:lstStyle/>
        <a:p>
          <a:endParaRPr lang="ru-RU"/>
        </a:p>
      </dgm:t>
    </dgm:pt>
    <dgm:pt modelId="{EB0B2672-3771-4222-BCE0-313CF460EF03}" type="sibTrans" cxnId="{19F04505-CC8D-4A0A-9049-739198398D4A}">
      <dgm:prSet/>
      <dgm:spPr/>
      <dgm:t>
        <a:bodyPr/>
        <a:lstStyle/>
        <a:p>
          <a:endParaRPr lang="ru-RU"/>
        </a:p>
      </dgm:t>
    </dgm:pt>
    <dgm:pt modelId="{4E98755D-6FDD-4674-BE54-D117FC8CFBE1}">
      <dgm:prSet/>
      <dgm:spPr/>
      <dgm:t>
        <a:bodyPr/>
        <a:lstStyle/>
        <a:p>
          <a:r>
            <a:rPr lang="ru-RU" dirty="0" smtClean="0">
              <a:latin typeface="Times New Roman" panose="02020603050405020304" pitchFamily="18" charset="0"/>
              <a:cs typeface="Times New Roman" panose="02020603050405020304" pitchFamily="18" charset="0"/>
            </a:rPr>
            <a:t>Мелкое взяточничество</a:t>
          </a:r>
        </a:p>
        <a:p>
          <a:r>
            <a:rPr lang="ru-RU" dirty="0" smtClean="0">
              <a:latin typeface="Times New Roman" panose="02020603050405020304" pitchFamily="18" charset="0"/>
              <a:cs typeface="Times New Roman" panose="02020603050405020304" pitchFamily="18" charset="0"/>
            </a:rPr>
            <a:t>Ст. 291.2 УК РФ</a:t>
          </a:r>
          <a:endParaRPr lang="ru-RU" dirty="0">
            <a:latin typeface="Times New Roman" panose="02020603050405020304" pitchFamily="18" charset="0"/>
            <a:cs typeface="Times New Roman" panose="02020603050405020304" pitchFamily="18" charset="0"/>
          </a:endParaRPr>
        </a:p>
      </dgm:t>
    </dgm:pt>
    <dgm:pt modelId="{2184822A-8541-47DD-9173-4F1F423A9B84}" type="parTrans" cxnId="{A180E7EC-CDBD-47B4-AA0F-5B2FC82EB1F5}">
      <dgm:prSet/>
      <dgm:spPr/>
      <dgm:t>
        <a:bodyPr/>
        <a:lstStyle/>
        <a:p>
          <a:endParaRPr lang="ru-RU"/>
        </a:p>
      </dgm:t>
    </dgm:pt>
    <dgm:pt modelId="{EFB84F94-7A3F-4E18-B7AF-985A4CFA21A6}" type="sibTrans" cxnId="{A180E7EC-CDBD-47B4-AA0F-5B2FC82EB1F5}">
      <dgm:prSet/>
      <dgm:spPr/>
      <dgm:t>
        <a:bodyPr/>
        <a:lstStyle/>
        <a:p>
          <a:endParaRPr lang="ru-RU"/>
        </a:p>
      </dgm:t>
    </dgm:pt>
    <dgm:pt modelId="{B6D5812A-D435-4B3A-8B21-2FB2A07AB793}">
      <dgm:prSet custT="1"/>
      <dgm:spPr/>
      <dgm:t>
        <a:bodyPr/>
        <a:lstStyle/>
        <a:p>
          <a:r>
            <a:rPr lang="ru-RU" sz="1600" i="1" dirty="0" smtClean="0">
              <a:latin typeface="Times New Roman" panose="02020603050405020304" pitchFamily="18" charset="0"/>
              <a:cs typeface="Times New Roman" panose="02020603050405020304" pitchFamily="18" charset="0"/>
            </a:rPr>
            <a:t>Лишение свободы от 1 до 3 лет.</a:t>
          </a:r>
          <a:endParaRPr lang="ru-RU" sz="1600" i="1" dirty="0">
            <a:latin typeface="Times New Roman" panose="02020603050405020304" pitchFamily="18" charset="0"/>
            <a:cs typeface="Times New Roman" panose="02020603050405020304" pitchFamily="18" charset="0"/>
          </a:endParaRPr>
        </a:p>
      </dgm:t>
    </dgm:pt>
    <dgm:pt modelId="{68055587-D019-49E8-9518-24D65869F552}" type="parTrans" cxnId="{4A111027-CE39-4227-BB9E-E796094F9039}">
      <dgm:prSet/>
      <dgm:spPr/>
      <dgm:t>
        <a:bodyPr/>
        <a:lstStyle/>
        <a:p>
          <a:endParaRPr lang="ru-RU"/>
        </a:p>
      </dgm:t>
    </dgm:pt>
    <dgm:pt modelId="{BB9A120D-5DB1-4C07-B61C-76434AA7AA3A}" type="sibTrans" cxnId="{4A111027-CE39-4227-BB9E-E796094F9039}">
      <dgm:prSet/>
      <dgm:spPr/>
      <dgm:t>
        <a:bodyPr/>
        <a:lstStyle/>
        <a:p>
          <a:endParaRPr lang="ru-RU"/>
        </a:p>
      </dgm:t>
    </dgm:pt>
    <dgm:pt modelId="{28BC21AF-1ACD-4D88-A93E-509B858D8FA7}">
      <dgm:prSet/>
      <dgm:spPr/>
      <dgm:t>
        <a:bodyPr/>
        <a:lstStyle/>
        <a:p>
          <a:r>
            <a:rPr lang="ru-RU" dirty="0" smtClean="0">
              <a:latin typeface="Times New Roman" panose="02020603050405020304" pitchFamily="18" charset="0"/>
              <a:cs typeface="Times New Roman" panose="02020603050405020304" pitchFamily="18" charset="0"/>
            </a:rPr>
            <a:t>Служебный подлог</a:t>
          </a:r>
        </a:p>
        <a:p>
          <a:r>
            <a:rPr lang="ru-RU" dirty="0" smtClean="0">
              <a:latin typeface="Times New Roman" panose="02020603050405020304" pitchFamily="18" charset="0"/>
              <a:cs typeface="Times New Roman" panose="02020603050405020304" pitchFamily="18" charset="0"/>
            </a:rPr>
            <a:t>Ст. 292 УК РФ</a:t>
          </a:r>
          <a:endParaRPr lang="ru-RU" dirty="0">
            <a:latin typeface="Times New Roman" panose="02020603050405020304" pitchFamily="18" charset="0"/>
            <a:cs typeface="Times New Roman" panose="02020603050405020304" pitchFamily="18" charset="0"/>
          </a:endParaRPr>
        </a:p>
      </dgm:t>
    </dgm:pt>
    <dgm:pt modelId="{838ABD7B-57AF-46CD-AC51-4E90CF0A36FC}" type="parTrans" cxnId="{46E28BF7-7D60-4B72-BFC9-B2D2F4FAA1C4}">
      <dgm:prSet/>
      <dgm:spPr/>
      <dgm:t>
        <a:bodyPr/>
        <a:lstStyle/>
        <a:p>
          <a:endParaRPr lang="ru-RU"/>
        </a:p>
      </dgm:t>
    </dgm:pt>
    <dgm:pt modelId="{BC7AD92A-8056-4892-AA2F-82099675241E}" type="sibTrans" cxnId="{46E28BF7-7D60-4B72-BFC9-B2D2F4FAA1C4}">
      <dgm:prSet/>
      <dgm:spPr/>
      <dgm:t>
        <a:bodyPr/>
        <a:lstStyle/>
        <a:p>
          <a:endParaRPr lang="ru-RU"/>
        </a:p>
      </dgm:t>
    </dgm:pt>
    <dgm:pt modelId="{D479695F-BE4A-48F7-B7DB-99F9A837D052}">
      <dgm:prSet custT="1"/>
      <dgm:spPr/>
      <dgm:t>
        <a:bodyPr/>
        <a:lstStyle/>
        <a:p>
          <a:r>
            <a:rPr lang="ru-RU" sz="1600" i="1" dirty="0" smtClean="0">
              <a:latin typeface="Times New Roman" panose="02020603050405020304" pitchFamily="18" charset="0"/>
              <a:cs typeface="Times New Roman" panose="02020603050405020304" pitchFamily="18" charset="0"/>
            </a:rPr>
            <a:t>Штраф от 80 000 рублей до 500 000 рублей;</a:t>
          </a:r>
          <a:endParaRPr lang="ru-RU" sz="1600" i="1" dirty="0">
            <a:latin typeface="Times New Roman" panose="02020603050405020304" pitchFamily="18" charset="0"/>
            <a:cs typeface="Times New Roman" panose="02020603050405020304" pitchFamily="18" charset="0"/>
          </a:endParaRPr>
        </a:p>
      </dgm:t>
    </dgm:pt>
    <dgm:pt modelId="{7A521CDC-3B1E-4DEB-8C77-55FEACE5AD25}" type="parTrans" cxnId="{581E12E4-B5D4-4643-9557-D68F5B26F71B}">
      <dgm:prSet/>
      <dgm:spPr/>
      <dgm:t>
        <a:bodyPr/>
        <a:lstStyle/>
        <a:p>
          <a:endParaRPr lang="ru-RU"/>
        </a:p>
      </dgm:t>
    </dgm:pt>
    <dgm:pt modelId="{B078C820-8ACB-4D91-AFB8-E53FF2F4FE5D}" type="sibTrans" cxnId="{581E12E4-B5D4-4643-9557-D68F5B26F71B}">
      <dgm:prSet/>
      <dgm:spPr/>
      <dgm:t>
        <a:bodyPr/>
        <a:lstStyle/>
        <a:p>
          <a:endParaRPr lang="ru-RU"/>
        </a:p>
      </dgm:t>
    </dgm:pt>
    <dgm:pt modelId="{96B8C7BE-7099-4E64-850A-697C73DBC750}">
      <dgm:prSet custT="1"/>
      <dgm:spPr/>
      <dgm:t>
        <a:bodyPr/>
        <a:lstStyle/>
        <a:p>
          <a:r>
            <a:rPr lang="ru-RU" sz="1600" i="1" dirty="0" smtClean="0">
              <a:latin typeface="Times New Roman" panose="02020603050405020304" pitchFamily="18" charset="0"/>
              <a:cs typeface="Times New Roman" panose="02020603050405020304" pitchFamily="18" charset="0"/>
            </a:rPr>
            <a:t>Лишение свободы от 6 месяцев до 4 лет.</a:t>
          </a:r>
          <a:endParaRPr lang="ru-RU" sz="1600" i="1" dirty="0">
            <a:latin typeface="Times New Roman" panose="02020603050405020304" pitchFamily="18" charset="0"/>
            <a:cs typeface="Times New Roman" panose="02020603050405020304" pitchFamily="18" charset="0"/>
          </a:endParaRPr>
        </a:p>
      </dgm:t>
    </dgm:pt>
    <dgm:pt modelId="{F187643D-59B6-4957-8132-077EFB928A59}" type="parTrans" cxnId="{9009555F-CDDC-4C62-86DB-DBBDE979A378}">
      <dgm:prSet/>
      <dgm:spPr/>
      <dgm:t>
        <a:bodyPr/>
        <a:lstStyle/>
        <a:p>
          <a:endParaRPr lang="ru-RU"/>
        </a:p>
      </dgm:t>
    </dgm:pt>
    <dgm:pt modelId="{E22C48B7-6E71-4DCE-AC0C-1ADFB9A9BDD3}" type="sibTrans" cxnId="{9009555F-CDDC-4C62-86DB-DBBDE979A378}">
      <dgm:prSet/>
      <dgm:spPr/>
      <dgm:t>
        <a:bodyPr/>
        <a:lstStyle/>
        <a:p>
          <a:endParaRPr lang="ru-RU"/>
        </a:p>
      </dgm:t>
    </dgm:pt>
    <dgm:pt modelId="{5D04FE4E-9815-41F1-9F4B-713A3D546223}" type="pres">
      <dgm:prSet presAssocID="{1476220B-8408-40FA-AE31-24549D4FA696}" presName="Name0" presStyleCnt="0">
        <dgm:presLayoutVars>
          <dgm:dir/>
          <dgm:animLvl val="lvl"/>
          <dgm:resizeHandles val="exact"/>
        </dgm:presLayoutVars>
      </dgm:prSet>
      <dgm:spPr/>
      <dgm:t>
        <a:bodyPr/>
        <a:lstStyle/>
        <a:p>
          <a:endParaRPr lang="ru-RU"/>
        </a:p>
      </dgm:t>
    </dgm:pt>
    <dgm:pt modelId="{B4C3781F-88DE-4500-B7AD-D870961EA161}" type="pres">
      <dgm:prSet presAssocID="{23A39FF7-8B16-4AF5-96DB-79538C6AC1E0}" presName="linNode" presStyleCnt="0"/>
      <dgm:spPr/>
    </dgm:pt>
    <dgm:pt modelId="{DEBC2E98-D72A-4AE6-AB44-6DBFC68DB428}" type="pres">
      <dgm:prSet presAssocID="{23A39FF7-8B16-4AF5-96DB-79538C6AC1E0}" presName="parentText" presStyleLbl="node1" presStyleIdx="0" presStyleCnt="6">
        <dgm:presLayoutVars>
          <dgm:chMax val="1"/>
          <dgm:bulletEnabled val="1"/>
        </dgm:presLayoutVars>
      </dgm:prSet>
      <dgm:spPr/>
      <dgm:t>
        <a:bodyPr/>
        <a:lstStyle/>
        <a:p>
          <a:endParaRPr lang="ru-RU"/>
        </a:p>
      </dgm:t>
    </dgm:pt>
    <dgm:pt modelId="{B1BC5720-1218-4560-895F-274733D2C701}" type="pres">
      <dgm:prSet presAssocID="{23A39FF7-8B16-4AF5-96DB-79538C6AC1E0}" presName="descendantText" presStyleLbl="alignAccFollowNode1" presStyleIdx="0" presStyleCnt="6">
        <dgm:presLayoutVars>
          <dgm:bulletEnabled val="1"/>
        </dgm:presLayoutVars>
      </dgm:prSet>
      <dgm:spPr/>
      <dgm:t>
        <a:bodyPr/>
        <a:lstStyle/>
        <a:p>
          <a:endParaRPr lang="ru-RU"/>
        </a:p>
      </dgm:t>
    </dgm:pt>
    <dgm:pt modelId="{C157A7FF-04E1-443C-B223-9F4C2DD617D9}" type="pres">
      <dgm:prSet presAssocID="{BBCE19CC-6B81-41F5-8FBE-D4BFE28B020E}" presName="sp" presStyleCnt="0"/>
      <dgm:spPr/>
    </dgm:pt>
    <dgm:pt modelId="{D54D16BE-2E36-48E4-9CFC-FF559075137E}" type="pres">
      <dgm:prSet presAssocID="{5533FD19-6F9F-4306-9F8E-3D481FCA1415}" presName="linNode" presStyleCnt="0"/>
      <dgm:spPr/>
    </dgm:pt>
    <dgm:pt modelId="{9E775B85-BCC5-47E3-ADAC-DAA3748A36F1}" type="pres">
      <dgm:prSet presAssocID="{5533FD19-6F9F-4306-9F8E-3D481FCA1415}" presName="parentText" presStyleLbl="node1" presStyleIdx="1" presStyleCnt="6">
        <dgm:presLayoutVars>
          <dgm:chMax val="1"/>
          <dgm:bulletEnabled val="1"/>
        </dgm:presLayoutVars>
      </dgm:prSet>
      <dgm:spPr/>
      <dgm:t>
        <a:bodyPr/>
        <a:lstStyle/>
        <a:p>
          <a:endParaRPr lang="ru-RU"/>
        </a:p>
      </dgm:t>
    </dgm:pt>
    <dgm:pt modelId="{7A83C025-AEF0-4314-9E9D-60B2D5BEE141}" type="pres">
      <dgm:prSet presAssocID="{5533FD19-6F9F-4306-9F8E-3D481FCA1415}" presName="descendantText" presStyleLbl="alignAccFollowNode1" presStyleIdx="1" presStyleCnt="6">
        <dgm:presLayoutVars>
          <dgm:bulletEnabled val="1"/>
        </dgm:presLayoutVars>
      </dgm:prSet>
      <dgm:spPr/>
      <dgm:t>
        <a:bodyPr/>
        <a:lstStyle/>
        <a:p>
          <a:endParaRPr lang="ru-RU"/>
        </a:p>
      </dgm:t>
    </dgm:pt>
    <dgm:pt modelId="{DBC5002B-A937-4CAC-92CB-16016DBF4072}" type="pres">
      <dgm:prSet presAssocID="{EE1EC227-1E9B-449F-80EF-DAA644C535F8}" presName="sp" presStyleCnt="0"/>
      <dgm:spPr/>
    </dgm:pt>
    <dgm:pt modelId="{9952FAD8-C13F-4BDB-A065-0A5E909E42FA}" type="pres">
      <dgm:prSet presAssocID="{947788FF-86B4-4B1A-9B61-AF63E1AC0462}" presName="linNode" presStyleCnt="0"/>
      <dgm:spPr/>
    </dgm:pt>
    <dgm:pt modelId="{E2C5F840-6795-4B76-9365-02C93F6F0752}" type="pres">
      <dgm:prSet presAssocID="{947788FF-86B4-4B1A-9B61-AF63E1AC0462}" presName="parentText" presStyleLbl="node1" presStyleIdx="2" presStyleCnt="6">
        <dgm:presLayoutVars>
          <dgm:chMax val="1"/>
          <dgm:bulletEnabled val="1"/>
        </dgm:presLayoutVars>
      </dgm:prSet>
      <dgm:spPr/>
      <dgm:t>
        <a:bodyPr/>
        <a:lstStyle/>
        <a:p>
          <a:endParaRPr lang="ru-RU"/>
        </a:p>
      </dgm:t>
    </dgm:pt>
    <dgm:pt modelId="{3E0D5144-83FF-47E0-8229-E5EF3B55E88F}" type="pres">
      <dgm:prSet presAssocID="{947788FF-86B4-4B1A-9B61-AF63E1AC0462}" presName="descendantText" presStyleLbl="alignAccFollowNode1" presStyleIdx="2" presStyleCnt="6">
        <dgm:presLayoutVars>
          <dgm:bulletEnabled val="1"/>
        </dgm:presLayoutVars>
      </dgm:prSet>
      <dgm:spPr/>
      <dgm:t>
        <a:bodyPr/>
        <a:lstStyle/>
        <a:p>
          <a:endParaRPr lang="ru-RU"/>
        </a:p>
      </dgm:t>
    </dgm:pt>
    <dgm:pt modelId="{2051C6EE-44A9-4B52-8B7E-54C60775653B}" type="pres">
      <dgm:prSet presAssocID="{F7F719AB-ECDD-42E7-8106-1C30E41EF81B}" presName="sp" presStyleCnt="0"/>
      <dgm:spPr/>
    </dgm:pt>
    <dgm:pt modelId="{911CA291-63B8-4B80-BD6A-0AE2D7B75EF0}" type="pres">
      <dgm:prSet presAssocID="{D35714CB-0E18-422B-9DC9-8757C148DB65}" presName="linNode" presStyleCnt="0"/>
      <dgm:spPr/>
    </dgm:pt>
    <dgm:pt modelId="{681519A9-8FBD-4A33-BD9C-0DC86F46BE4B}" type="pres">
      <dgm:prSet presAssocID="{D35714CB-0E18-422B-9DC9-8757C148DB65}" presName="parentText" presStyleLbl="node1" presStyleIdx="3" presStyleCnt="6">
        <dgm:presLayoutVars>
          <dgm:chMax val="1"/>
          <dgm:bulletEnabled val="1"/>
        </dgm:presLayoutVars>
      </dgm:prSet>
      <dgm:spPr/>
      <dgm:t>
        <a:bodyPr/>
        <a:lstStyle/>
        <a:p>
          <a:endParaRPr lang="ru-RU"/>
        </a:p>
      </dgm:t>
    </dgm:pt>
    <dgm:pt modelId="{10D9B11B-CF64-4A85-BDE5-F0786E27334C}" type="pres">
      <dgm:prSet presAssocID="{D35714CB-0E18-422B-9DC9-8757C148DB65}" presName="descendantText" presStyleLbl="alignAccFollowNode1" presStyleIdx="3" presStyleCnt="6">
        <dgm:presLayoutVars>
          <dgm:bulletEnabled val="1"/>
        </dgm:presLayoutVars>
      </dgm:prSet>
      <dgm:spPr/>
      <dgm:t>
        <a:bodyPr/>
        <a:lstStyle/>
        <a:p>
          <a:endParaRPr lang="ru-RU"/>
        </a:p>
      </dgm:t>
    </dgm:pt>
    <dgm:pt modelId="{B476D521-8CA7-483B-95F0-0A57C057299F}" type="pres">
      <dgm:prSet presAssocID="{1E80914C-BC00-45C3-A29E-6D26B46F763D}" presName="sp" presStyleCnt="0"/>
      <dgm:spPr/>
    </dgm:pt>
    <dgm:pt modelId="{030CCCCE-328E-4D78-92DD-950883C993E1}" type="pres">
      <dgm:prSet presAssocID="{4E98755D-6FDD-4674-BE54-D117FC8CFBE1}" presName="linNode" presStyleCnt="0"/>
      <dgm:spPr/>
    </dgm:pt>
    <dgm:pt modelId="{E074D614-E333-49A7-AB3D-B3CEB5BC9D13}" type="pres">
      <dgm:prSet presAssocID="{4E98755D-6FDD-4674-BE54-D117FC8CFBE1}" presName="parentText" presStyleLbl="node1" presStyleIdx="4" presStyleCnt="6">
        <dgm:presLayoutVars>
          <dgm:chMax val="1"/>
          <dgm:bulletEnabled val="1"/>
        </dgm:presLayoutVars>
      </dgm:prSet>
      <dgm:spPr/>
      <dgm:t>
        <a:bodyPr/>
        <a:lstStyle/>
        <a:p>
          <a:endParaRPr lang="ru-RU"/>
        </a:p>
      </dgm:t>
    </dgm:pt>
    <dgm:pt modelId="{93A46306-5D1F-4A1A-9DA2-D9A0EF1DBF04}" type="pres">
      <dgm:prSet presAssocID="{4E98755D-6FDD-4674-BE54-D117FC8CFBE1}" presName="descendantText" presStyleLbl="alignAccFollowNode1" presStyleIdx="4" presStyleCnt="6">
        <dgm:presLayoutVars>
          <dgm:bulletEnabled val="1"/>
        </dgm:presLayoutVars>
      </dgm:prSet>
      <dgm:spPr/>
      <dgm:t>
        <a:bodyPr/>
        <a:lstStyle/>
        <a:p>
          <a:endParaRPr lang="ru-RU"/>
        </a:p>
      </dgm:t>
    </dgm:pt>
    <dgm:pt modelId="{08A5E3DF-C70F-44D8-8A3F-AFA0945C373C}" type="pres">
      <dgm:prSet presAssocID="{EFB84F94-7A3F-4E18-B7AF-985A4CFA21A6}" presName="sp" presStyleCnt="0"/>
      <dgm:spPr/>
    </dgm:pt>
    <dgm:pt modelId="{FB2CBB9C-5BB4-483D-8127-A258E57EF5CD}" type="pres">
      <dgm:prSet presAssocID="{28BC21AF-1ACD-4D88-A93E-509B858D8FA7}" presName="linNode" presStyleCnt="0"/>
      <dgm:spPr/>
    </dgm:pt>
    <dgm:pt modelId="{16611DFA-9778-4A1C-B95F-70F1931AA1A5}" type="pres">
      <dgm:prSet presAssocID="{28BC21AF-1ACD-4D88-A93E-509B858D8FA7}" presName="parentText" presStyleLbl="node1" presStyleIdx="5" presStyleCnt="6">
        <dgm:presLayoutVars>
          <dgm:chMax val="1"/>
          <dgm:bulletEnabled val="1"/>
        </dgm:presLayoutVars>
      </dgm:prSet>
      <dgm:spPr/>
      <dgm:t>
        <a:bodyPr/>
        <a:lstStyle/>
        <a:p>
          <a:endParaRPr lang="ru-RU"/>
        </a:p>
      </dgm:t>
    </dgm:pt>
    <dgm:pt modelId="{D491F2EA-51C8-4050-B8A1-A263C39480C6}" type="pres">
      <dgm:prSet presAssocID="{28BC21AF-1ACD-4D88-A93E-509B858D8FA7}" presName="descendantText" presStyleLbl="alignAccFollowNode1" presStyleIdx="5" presStyleCnt="6">
        <dgm:presLayoutVars>
          <dgm:bulletEnabled val="1"/>
        </dgm:presLayoutVars>
      </dgm:prSet>
      <dgm:spPr/>
      <dgm:t>
        <a:bodyPr/>
        <a:lstStyle/>
        <a:p>
          <a:endParaRPr lang="ru-RU"/>
        </a:p>
      </dgm:t>
    </dgm:pt>
  </dgm:ptLst>
  <dgm:cxnLst>
    <dgm:cxn modelId="{58D52836-4677-409E-A50B-FE76BC314CE9}" type="presOf" srcId="{9DE9FB9E-35D1-4773-A984-C4038EE620C1}" destId="{B1BC5720-1218-4560-895F-274733D2C701}" srcOrd="0" destOrd="1" presId="urn:microsoft.com/office/officeart/2005/8/layout/vList5"/>
    <dgm:cxn modelId="{8F03F4A2-8CD3-46E1-9429-B9FC9E718D5D}" type="presOf" srcId="{86161B25-D812-4943-8888-64F5D09F7CE5}" destId="{93A46306-5D1F-4A1A-9DA2-D9A0EF1DBF04}" srcOrd="0" destOrd="0" presId="urn:microsoft.com/office/officeart/2005/8/layout/vList5"/>
    <dgm:cxn modelId="{F49C3765-DD5F-4018-82C4-033EEE2317F4}" srcId="{23A39FF7-8B16-4AF5-96DB-79538C6AC1E0}" destId="{03D8D7AC-F6D0-4FF9-A3EF-B9A7FC6A7B52}" srcOrd="0" destOrd="0" parTransId="{58C2B4C0-D5EC-47D7-AF46-BB3AEE1F3D01}" sibTransId="{C83A04C0-0C91-4A54-85B5-7E5F3D284E7C}"/>
    <dgm:cxn modelId="{22D89566-D94C-4CC7-A430-8A53D2FF2531}" type="presOf" srcId="{28BC21AF-1ACD-4D88-A93E-509B858D8FA7}" destId="{16611DFA-9778-4A1C-B95F-70F1931AA1A5}" srcOrd="0" destOrd="0" presId="urn:microsoft.com/office/officeart/2005/8/layout/vList5"/>
    <dgm:cxn modelId="{BF3EFA31-23C0-463D-A5DD-D41599AD7B8D}" srcId="{947788FF-86B4-4B1A-9B61-AF63E1AC0462}" destId="{7A9DE041-9808-456C-92E2-1224810E1E4B}" srcOrd="1" destOrd="0" parTransId="{46780959-ED14-465C-AFA7-5DDB5A1DC637}" sibTransId="{70FCD579-E3C8-4400-A409-84B7B695157B}"/>
    <dgm:cxn modelId="{E3D8F88C-A8DE-4398-BAF7-70B7CD41B20F}" srcId="{1476220B-8408-40FA-AE31-24549D4FA696}" destId="{5533FD19-6F9F-4306-9F8E-3D481FCA1415}" srcOrd="1" destOrd="0" parTransId="{BD5861D3-6483-4BE6-B6E1-AFB7BAA051A5}" sibTransId="{EE1EC227-1E9B-449F-80EF-DAA644C535F8}"/>
    <dgm:cxn modelId="{FF8DFDB2-A6DB-49BF-98FA-72E05E5D4F50}" srcId="{1476220B-8408-40FA-AE31-24549D4FA696}" destId="{947788FF-86B4-4B1A-9B61-AF63E1AC0462}" srcOrd="2" destOrd="0" parTransId="{BC53E0BD-D218-4C5D-818D-522D039DE2C2}" sibTransId="{F7F719AB-ECDD-42E7-8106-1C30E41EF81B}"/>
    <dgm:cxn modelId="{9009555F-CDDC-4C62-86DB-DBBDE979A378}" srcId="{28BC21AF-1ACD-4D88-A93E-509B858D8FA7}" destId="{96B8C7BE-7099-4E64-850A-697C73DBC750}" srcOrd="1" destOrd="0" parTransId="{F187643D-59B6-4957-8132-077EFB928A59}" sibTransId="{E22C48B7-6E71-4DCE-AC0C-1ADFB9A9BDD3}"/>
    <dgm:cxn modelId="{57807DD6-2DA9-4888-B121-1C516AFF49C9}" type="presOf" srcId="{D479695F-BE4A-48F7-B7DB-99F9A837D052}" destId="{D491F2EA-51C8-4050-B8A1-A263C39480C6}" srcOrd="0" destOrd="0" presId="urn:microsoft.com/office/officeart/2005/8/layout/vList5"/>
    <dgm:cxn modelId="{E876FBDE-A953-414A-AF7F-DD49C0BB1EF5}" type="presOf" srcId="{23A39FF7-8B16-4AF5-96DB-79538C6AC1E0}" destId="{DEBC2E98-D72A-4AE6-AB44-6DBFC68DB428}" srcOrd="0" destOrd="0" presId="urn:microsoft.com/office/officeart/2005/8/layout/vList5"/>
    <dgm:cxn modelId="{098228FF-F13A-461E-9F81-B91D451EB48F}" type="presOf" srcId="{02EB3936-9BB0-48A2-BFFE-B4ACADEF9DE6}" destId="{7A83C025-AEF0-4314-9E9D-60B2D5BEE141}" srcOrd="0" destOrd="0" presId="urn:microsoft.com/office/officeart/2005/8/layout/vList5"/>
    <dgm:cxn modelId="{37C95C23-E4F0-4288-A335-36BAD7E8AED8}" srcId="{23A39FF7-8B16-4AF5-96DB-79538C6AC1E0}" destId="{9DE9FB9E-35D1-4773-A984-C4038EE620C1}" srcOrd="1" destOrd="0" parTransId="{742526EB-F730-49F4-98A6-93830F162398}" sibTransId="{5E64BF9A-0D1A-4E22-8351-3658AB4490EB}"/>
    <dgm:cxn modelId="{2DC735FF-5A06-468B-B510-06C5E0AEC1BC}" srcId="{5533FD19-6F9F-4306-9F8E-3D481FCA1415}" destId="{02EB3936-9BB0-48A2-BFFE-B4ACADEF9DE6}" srcOrd="0" destOrd="0" parTransId="{E0DE8C73-A93B-435B-9D83-E004438FC04A}" sibTransId="{3A3C2148-BCFA-476D-B304-704E79E2F907}"/>
    <dgm:cxn modelId="{415667AA-6767-40E3-947A-553FCCC08647}" type="presOf" srcId="{FC3550D4-6AB3-40A2-B3FA-13D7A300FEE5}" destId="{10D9B11B-CF64-4A85-BDE5-F0786E27334C}" srcOrd="0" destOrd="1" presId="urn:microsoft.com/office/officeart/2005/8/layout/vList5"/>
    <dgm:cxn modelId="{215C4CCC-8B25-4E36-95B3-9ABB59091760}" type="presOf" srcId="{5533FD19-6F9F-4306-9F8E-3D481FCA1415}" destId="{9E775B85-BCC5-47E3-ADAC-DAA3748A36F1}" srcOrd="0" destOrd="0" presId="urn:microsoft.com/office/officeart/2005/8/layout/vList5"/>
    <dgm:cxn modelId="{90C49CE0-22AA-4803-A280-3DCC7E2465AD}" srcId="{1476220B-8408-40FA-AE31-24549D4FA696}" destId="{23A39FF7-8B16-4AF5-96DB-79538C6AC1E0}" srcOrd="0" destOrd="0" parTransId="{9E5DFB4F-9EE0-45D8-AFEF-AE0D047A3069}" sibTransId="{BBCE19CC-6B81-41F5-8FBE-D4BFE28B020E}"/>
    <dgm:cxn modelId="{BC212DAE-18BD-40A4-8674-54773F66FA0C}" type="presOf" srcId="{1476220B-8408-40FA-AE31-24549D4FA696}" destId="{5D04FE4E-9815-41F1-9F4B-713A3D546223}" srcOrd="0" destOrd="0" presId="urn:microsoft.com/office/officeart/2005/8/layout/vList5"/>
    <dgm:cxn modelId="{EBBF01AA-CCB0-4BDF-A76A-D16ABDB8F923}" srcId="{1476220B-8408-40FA-AE31-24549D4FA696}" destId="{D35714CB-0E18-422B-9DC9-8757C148DB65}" srcOrd="3" destOrd="0" parTransId="{FF7A6B44-7CBA-4737-B9ED-46CE2F453521}" sibTransId="{1E80914C-BC00-45C3-A29E-6D26B46F763D}"/>
    <dgm:cxn modelId="{4A0939E1-0682-464A-9C42-A8CC254C4F0A}" type="presOf" srcId="{96B8C7BE-7099-4E64-850A-697C73DBC750}" destId="{D491F2EA-51C8-4050-B8A1-A263C39480C6}" srcOrd="0" destOrd="1" presId="urn:microsoft.com/office/officeart/2005/8/layout/vList5"/>
    <dgm:cxn modelId="{FA957D99-5D9C-41A6-BE86-2EF60C9F8D8E}" type="presOf" srcId="{03D8D7AC-F6D0-4FF9-A3EF-B9A7FC6A7B52}" destId="{B1BC5720-1218-4560-895F-274733D2C701}" srcOrd="0" destOrd="0" presId="urn:microsoft.com/office/officeart/2005/8/layout/vList5"/>
    <dgm:cxn modelId="{CD784A8D-E51E-4313-B724-4080BE280804}" type="presOf" srcId="{D35714CB-0E18-422B-9DC9-8757C148DB65}" destId="{681519A9-8FBD-4A33-BD9C-0DC86F46BE4B}" srcOrd="0" destOrd="0" presId="urn:microsoft.com/office/officeart/2005/8/layout/vList5"/>
    <dgm:cxn modelId="{8A057F89-0CAE-440C-8C70-C071E1633D2C}" srcId="{5533FD19-6F9F-4306-9F8E-3D481FCA1415}" destId="{216B563F-1E39-484F-A7DE-1AF057011F52}" srcOrd="1" destOrd="0" parTransId="{735FF393-2BE6-4CED-8648-3F30F1F1CCCA}" sibTransId="{F082428C-A14F-4B06-A856-3980C8724EED}"/>
    <dgm:cxn modelId="{15C31566-CAD7-407C-9526-C27BA15E2BA0}" type="presOf" srcId="{B94B3B2B-02A9-46F7-9698-D81CA95E6432}" destId="{3E0D5144-83FF-47E0-8229-E5EF3B55E88F}" srcOrd="0" destOrd="0" presId="urn:microsoft.com/office/officeart/2005/8/layout/vList5"/>
    <dgm:cxn modelId="{47B50F2E-7352-4F5D-BB21-5C5BB13BC5D4}" type="presOf" srcId="{4E98755D-6FDD-4674-BE54-D117FC8CFBE1}" destId="{E074D614-E333-49A7-AB3D-B3CEB5BC9D13}" srcOrd="0" destOrd="0" presId="urn:microsoft.com/office/officeart/2005/8/layout/vList5"/>
    <dgm:cxn modelId="{581E12E4-B5D4-4643-9557-D68F5B26F71B}" srcId="{28BC21AF-1ACD-4D88-A93E-509B858D8FA7}" destId="{D479695F-BE4A-48F7-B7DB-99F9A837D052}" srcOrd="0" destOrd="0" parTransId="{7A521CDC-3B1E-4DEB-8C77-55FEACE5AD25}" sibTransId="{B078C820-8ACB-4D91-AFB8-E53FF2F4FE5D}"/>
    <dgm:cxn modelId="{44526CF7-FC57-4F11-BA42-78F19FD2577B}" srcId="{947788FF-86B4-4B1A-9B61-AF63E1AC0462}" destId="{B94B3B2B-02A9-46F7-9698-D81CA95E6432}" srcOrd="0" destOrd="0" parTransId="{31687F1E-7F46-474C-B9B2-640898426A83}" sibTransId="{0F1812FF-5AD0-478D-A3E8-B49926C31596}"/>
    <dgm:cxn modelId="{24CE15DC-5A95-4686-9944-5436324AF3EE}" type="presOf" srcId="{B6D5812A-D435-4B3A-8B21-2FB2A07AB793}" destId="{93A46306-5D1F-4A1A-9DA2-D9A0EF1DBF04}" srcOrd="0" destOrd="1" presId="urn:microsoft.com/office/officeart/2005/8/layout/vList5"/>
    <dgm:cxn modelId="{6D131FE2-A6D9-4E8E-839B-9C534EFE9F61}" type="presOf" srcId="{216B563F-1E39-484F-A7DE-1AF057011F52}" destId="{7A83C025-AEF0-4314-9E9D-60B2D5BEE141}" srcOrd="0" destOrd="1" presId="urn:microsoft.com/office/officeart/2005/8/layout/vList5"/>
    <dgm:cxn modelId="{ED386584-FDCB-416C-9219-9580306670F3}" type="presOf" srcId="{5E919965-004A-4E1F-A1D0-8E20A21695ED}" destId="{10D9B11B-CF64-4A85-BDE5-F0786E27334C}" srcOrd="0" destOrd="0" presId="urn:microsoft.com/office/officeart/2005/8/layout/vList5"/>
    <dgm:cxn modelId="{46E28BF7-7D60-4B72-BFC9-B2D2F4FAA1C4}" srcId="{1476220B-8408-40FA-AE31-24549D4FA696}" destId="{28BC21AF-1ACD-4D88-A93E-509B858D8FA7}" srcOrd="5" destOrd="0" parTransId="{838ABD7B-57AF-46CD-AC51-4E90CF0A36FC}" sibTransId="{BC7AD92A-8056-4892-AA2F-82099675241E}"/>
    <dgm:cxn modelId="{4A111027-CE39-4227-BB9E-E796094F9039}" srcId="{4E98755D-6FDD-4674-BE54-D117FC8CFBE1}" destId="{B6D5812A-D435-4B3A-8B21-2FB2A07AB793}" srcOrd="1" destOrd="0" parTransId="{68055587-D019-49E8-9518-24D65869F552}" sibTransId="{BB9A120D-5DB1-4C07-B61C-76434AA7AA3A}"/>
    <dgm:cxn modelId="{517FC9CC-BC14-441A-98D3-27847F3C2E86}" type="presOf" srcId="{7A9DE041-9808-456C-92E2-1224810E1E4B}" destId="{3E0D5144-83FF-47E0-8229-E5EF3B55E88F}" srcOrd="0" destOrd="1" presId="urn:microsoft.com/office/officeart/2005/8/layout/vList5"/>
    <dgm:cxn modelId="{A180E7EC-CDBD-47B4-AA0F-5B2FC82EB1F5}" srcId="{1476220B-8408-40FA-AE31-24549D4FA696}" destId="{4E98755D-6FDD-4674-BE54-D117FC8CFBE1}" srcOrd="4" destOrd="0" parTransId="{2184822A-8541-47DD-9173-4F1F423A9B84}" sibTransId="{EFB84F94-7A3F-4E18-B7AF-985A4CFA21A6}"/>
    <dgm:cxn modelId="{19F04505-CC8D-4A0A-9049-739198398D4A}" srcId="{4E98755D-6FDD-4674-BE54-D117FC8CFBE1}" destId="{86161B25-D812-4943-8888-64F5D09F7CE5}" srcOrd="0" destOrd="0" parTransId="{6C10BC81-C6BC-4D7F-B446-B5AB1D2E51AC}" sibTransId="{EB0B2672-3771-4222-BCE0-313CF460EF03}"/>
    <dgm:cxn modelId="{E94A68A3-9803-4876-961B-F93A8CD0A45A}" type="presOf" srcId="{947788FF-86B4-4B1A-9B61-AF63E1AC0462}" destId="{E2C5F840-6795-4B76-9365-02C93F6F0752}" srcOrd="0" destOrd="0" presId="urn:microsoft.com/office/officeart/2005/8/layout/vList5"/>
    <dgm:cxn modelId="{4C8C354B-8072-4873-ACB7-09B216BFAF24}" srcId="{D35714CB-0E18-422B-9DC9-8757C148DB65}" destId="{FC3550D4-6AB3-40A2-B3FA-13D7A300FEE5}" srcOrd="1" destOrd="0" parTransId="{9128285F-2C8D-42CF-A7B9-89A8197E6A52}" sibTransId="{1420EBD9-D535-4DFF-B6EE-EEBA95E9414D}"/>
    <dgm:cxn modelId="{1AADB615-1D46-4A20-909B-EBCDD32A829A}" srcId="{D35714CB-0E18-422B-9DC9-8757C148DB65}" destId="{5E919965-004A-4E1F-A1D0-8E20A21695ED}" srcOrd="0" destOrd="0" parTransId="{DA3E3A88-075F-4EFC-A3E5-4CE78DA039E9}" sibTransId="{C6215304-04AB-4EAD-91B1-226E7AB2FAC8}"/>
    <dgm:cxn modelId="{44C873F5-2021-4B47-80C5-58C559F445C4}" type="presParOf" srcId="{5D04FE4E-9815-41F1-9F4B-713A3D546223}" destId="{B4C3781F-88DE-4500-B7AD-D870961EA161}" srcOrd="0" destOrd="0" presId="urn:microsoft.com/office/officeart/2005/8/layout/vList5"/>
    <dgm:cxn modelId="{87D28336-E81D-41F1-8BEC-4CC0D6834C8A}" type="presParOf" srcId="{B4C3781F-88DE-4500-B7AD-D870961EA161}" destId="{DEBC2E98-D72A-4AE6-AB44-6DBFC68DB428}" srcOrd="0" destOrd="0" presId="urn:microsoft.com/office/officeart/2005/8/layout/vList5"/>
    <dgm:cxn modelId="{003E0130-B60D-4AF1-8E1A-DB53F54A245E}" type="presParOf" srcId="{B4C3781F-88DE-4500-B7AD-D870961EA161}" destId="{B1BC5720-1218-4560-895F-274733D2C701}" srcOrd="1" destOrd="0" presId="urn:microsoft.com/office/officeart/2005/8/layout/vList5"/>
    <dgm:cxn modelId="{BC7F8B7C-85EA-4139-AB82-A621B4D165BF}" type="presParOf" srcId="{5D04FE4E-9815-41F1-9F4B-713A3D546223}" destId="{C157A7FF-04E1-443C-B223-9F4C2DD617D9}" srcOrd="1" destOrd="0" presId="urn:microsoft.com/office/officeart/2005/8/layout/vList5"/>
    <dgm:cxn modelId="{FBED4049-8F7B-4483-AA47-E563076C1FCD}" type="presParOf" srcId="{5D04FE4E-9815-41F1-9F4B-713A3D546223}" destId="{D54D16BE-2E36-48E4-9CFC-FF559075137E}" srcOrd="2" destOrd="0" presId="urn:microsoft.com/office/officeart/2005/8/layout/vList5"/>
    <dgm:cxn modelId="{2929DA3E-F50B-4CF4-B3F4-0237D7C61E96}" type="presParOf" srcId="{D54D16BE-2E36-48E4-9CFC-FF559075137E}" destId="{9E775B85-BCC5-47E3-ADAC-DAA3748A36F1}" srcOrd="0" destOrd="0" presId="urn:microsoft.com/office/officeart/2005/8/layout/vList5"/>
    <dgm:cxn modelId="{3B16017D-06F4-4F16-A00F-422BA3C7B802}" type="presParOf" srcId="{D54D16BE-2E36-48E4-9CFC-FF559075137E}" destId="{7A83C025-AEF0-4314-9E9D-60B2D5BEE141}" srcOrd="1" destOrd="0" presId="urn:microsoft.com/office/officeart/2005/8/layout/vList5"/>
    <dgm:cxn modelId="{5851D96C-288A-47CE-BCB7-D2B33EDB8EF2}" type="presParOf" srcId="{5D04FE4E-9815-41F1-9F4B-713A3D546223}" destId="{DBC5002B-A937-4CAC-92CB-16016DBF4072}" srcOrd="3" destOrd="0" presId="urn:microsoft.com/office/officeart/2005/8/layout/vList5"/>
    <dgm:cxn modelId="{CE0FEC77-F9DE-4F1A-B85C-6EC6FB63B2E2}" type="presParOf" srcId="{5D04FE4E-9815-41F1-9F4B-713A3D546223}" destId="{9952FAD8-C13F-4BDB-A065-0A5E909E42FA}" srcOrd="4" destOrd="0" presId="urn:microsoft.com/office/officeart/2005/8/layout/vList5"/>
    <dgm:cxn modelId="{1FA1BFB1-E494-42E5-B401-0092C9E222D0}" type="presParOf" srcId="{9952FAD8-C13F-4BDB-A065-0A5E909E42FA}" destId="{E2C5F840-6795-4B76-9365-02C93F6F0752}" srcOrd="0" destOrd="0" presId="urn:microsoft.com/office/officeart/2005/8/layout/vList5"/>
    <dgm:cxn modelId="{333BFB65-5F6B-445C-85F5-DDBB87DCF2A9}" type="presParOf" srcId="{9952FAD8-C13F-4BDB-A065-0A5E909E42FA}" destId="{3E0D5144-83FF-47E0-8229-E5EF3B55E88F}" srcOrd="1" destOrd="0" presId="urn:microsoft.com/office/officeart/2005/8/layout/vList5"/>
    <dgm:cxn modelId="{AD792C9A-6E90-4A36-B04D-464C4820AF3C}" type="presParOf" srcId="{5D04FE4E-9815-41F1-9F4B-713A3D546223}" destId="{2051C6EE-44A9-4B52-8B7E-54C60775653B}" srcOrd="5" destOrd="0" presId="urn:microsoft.com/office/officeart/2005/8/layout/vList5"/>
    <dgm:cxn modelId="{10626F49-F864-4F8A-A612-85F0901C9E51}" type="presParOf" srcId="{5D04FE4E-9815-41F1-9F4B-713A3D546223}" destId="{911CA291-63B8-4B80-BD6A-0AE2D7B75EF0}" srcOrd="6" destOrd="0" presId="urn:microsoft.com/office/officeart/2005/8/layout/vList5"/>
    <dgm:cxn modelId="{F22BFC01-75AF-49D7-89A0-6281DAE62840}" type="presParOf" srcId="{911CA291-63B8-4B80-BD6A-0AE2D7B75EF0}" destId="{681519A9-8FBD-4A33-BD9C-0DC86F46BE4B}" srcOrd="0" destOrd="0" presId="urn:microsoft.com/office/officeart/2005/8/layout/vList5"/>
    <dgm:cxn modelId="{81598DE8-59A2-466D-BC55-E766B8B7BFDC}" type="presParOf" srcId="{911CA291-63B8-4B80-BD6A-0AE2D7B75EF0}" destId="{10D9B11B-CF64-4A85-BDE5-F0786E27334C}" srcOrd="1" destOrd="0" presId="urn:microsoft.com/office/officeart/2005/8/layout/vList5"/>
    <dgm:cxn modelId="{32B32EF7-337F-4CB7-8CDD-F9FD16363E6D}" type="presParOf" srcId="{5D04FE4E-9815-41F1-9F4B-713A3D546223}" destId="{B476D521-8CA7-483B-95F0-0A57C057299F}" srcOrd="7" destOrd="0" presId="urn:microsoft.com/office/officeart/2005/8/layout/vList5"/>
    <dgm:cxn modelId="{C0649564-DB7A-44B7-A654-0B198DE8E1FB}" type="presParOf" srcId="{5D04FE4E-9815-41F1-9F4B-713A3D546223}" destId="{030CCCCE-328E-4D78-92DD-950883C993E1}" srcOrd="8" destOrd="0" presId="urn:microsoft.com/office/officeart/2005/8/layout/vList5"/>
    <dgm:cxn modelId="{30014CF4-F9FE-4010-B0B9-86A70172F295}" type="presParOf" srcId="{030CCCCE-328E-4D78-92DD-950883C993E1}" destId="{E074D614-E333-49A7-AB3D-B3CEB5BC9D13}" srcOrd="0" destOrd="0" presId="urn:microsoft.com/office/officeart/2005/8/layout/vList5"/>
    <dgm:cxn modelId="{6098B361-A880-476F-8718-F8B2FF85C614}" type="presParOf" srcId="{030CCCCE-328E-4D78-92DD-950883C993E1}" destId="{93A46306-5D1F-4A1A-9DA2-D9A0EF1DBF04}" srcOrd="1" destOrd="0" presId="urn:microsoft.com/office/officeart/2005/8/layout/vList5"/>
    <dgm:cxn modelId="{6A17E60D-423D-46A2-A41A-67A18918CC51}" type="presParOf" srcId="{5D04FE4E-9815-41F1-9F4B-713A3D546223}" destId="{08A5E3DF-C70F-44D8-8A3F-AFA0945C373C}" srcOrd="9" destOrd="0" presId="urn:microsoft.com/office/officeart/2005/8/layout/vList5"/>
    <dgm:cxn modelId="{E4229168-B75A-49B1-8684-02892D64DA62}" type="presParOf" srcId="{5D04FE4E-9815-41F1-9F4B-713A3D546223}" destId="{FB2CBB9C-5BB4-483D-8127-A258E57EF5CD}" srcOrd="10" destOrd="0" presId="urn:microsoft.com/office/officeart/2005/8/layout/vList5"/>
    <dgm:cxn modelId="{2B9B7530-CC78-4BA3-89F8-5DB492E83A96}" type="presParOf" srcId="{FB2CBB9C-5BB4-483D-8127-A258E57EF5CD}" destId="{16611DFA-9778-4A1C-B95F-70F1931AA1A5}" srcOrd="0" destOrd="0" presId="urn:microsoft.com/office/officeart/2005/8/layout/vList5"/>
    <dgm:cxn modelId="{FD6BEA1D-C2E0-40F1-9332-965D266ADB23}" type="presParOf" srcId="{FB2CBB9C-5BB4-483D-8127-A258E57EF5CD}" destId="{D491F2EA-51C8-4050-B8A1-A263C39480C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02E6E-BCE2-4EE1-B79F-BCCB5651D556}">
      <dsp:nvSpPr>
        <dsp:cNvPr id="0" name=""/>
        <dsp:cNvSpPr/>
      </dsp:nvSpPr>
      <dsp:spPr>
        <a:xfrm>
          <a:off x="402309" y="7396"/>
          <a:ext cx="5164301" cy="555759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t" anchorCtr="0">
          <a:noAutofit/>
        </a:bodyPr>
        <a:lstStyle/>
        <a:p>
          <a:pPr lvl="0" algn="ctr" defTabSz="1111250">
            <a:lnSpc>
              <a:spcPct val="90000"/>
            </a:lnSpc>
            <a:spcBef>
              <a:spcPct val="0"/>
            </a:spcBef>
            <a:spcAft>
              <a:spcPct val="35000"/>
            </a:spcAft>
          </a:pPr>
          <a:r>
            <a:rPr lang="ru-RU" sz="2500" b="1" i="1" kern="1200" dirty="0">
              <a:solidFill>
                <a:schemeClr val="tx1"/>
              </a:solidFill>
              <a:latin typeface="Times New Roman" panose="02020603050405020304" pitchFamily="18" charset="0"/>
              <a:cs typeface="Times New Roman" panose="02020603050405020304" pitchFamily="18" charset="0"/>
            </a:rPr>
            <a:t>Взяточничество</a:t>
          </a:r>
          <a:r>
            <a:rPr lang="ru-RU" sz="2500" i="1" kern="1200" dirty="0">
              <a:solidFill>
                <a:schemeClr val="tx1"/>
              </a:solidFill>
              <a:latin typeface="Times New Roman" panose="02020603050405020304" pitchFamily="18" charset="0"/>
              <a:cs typeface="Times New Roman" panose="02020603050405020304" pitchFamily="18" charset="0"/>
            </a:rPr>
            <a:t> посягает на основы государственной власти, нарушает нормальную управленческую деятельность государственных и муниципальных органов и учреждений, подрывает их авторитет, деформирует правосознание граждан, создавая у них представление о возможности удовлетворения личных и коллективных интересов путем подкупа должностных лиц, препятствует конкуренции, затрудняет экономическое развитие</a:t>
          </a:r>
        </a:p>
      </dsp:txBody>
      <dsp:txXfrm>
        <a:off x="402309" y="7396"/>
        <a:ext cx="5164301" cy="5557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69F5F-C093-4AD2-9396-6552E7386404}">
      <dsp:nvSpPr>
        <dsp:cNvPr id="0" name=""/>
        <dsp:cNvSpPr/>
      </dsp:nvSpPr>
      <dsp:spPr>
        <a:xfrm>
          <a:off x="0" y="580292"/>
          <a:ext cx="3341076" cy="200464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i="1" kern="1200" dirty="0" smtClean="0">
              <a:solidFill>
                <a:schemeClr val="tx1"/>
              </a:solidFill>
            </a:rPr>
            <a:t>Незаконное оформление справок и больничных листов. Например, об освобождении от физической нагрузки; о разрешении заниматься тем или иным видом спорта; о годности к получению водительских прав; о негодности к несению военной службы</a:t>
          </a:r>
          <a:endParaRPr lang="ru-RU" sz="1300" kern="1200" dirty="0">
            <a:solidFill>
              <a:schemeClr val="tx1"/>
            </a:solidFill>
          </a:endParaRPr>
        </a:p>
      </dsp:txBody>
      <dsp:txXfrm>
        <a:off x="0" y="580292"/>
        <a:ext cx="3341076" cy="2004646"/>
      </dsp:txXfrm>
    </dsp:sp>
    <dsp:sp modelId="{29BF4563-C678-4AE8-805F-96F3B71534D9}">
      <dsp:nvSpPr>
        <dsp:cNvPr id="0" name=""/>
        <dsp:cNvSpPr/>
      </dsp:nvSpPr>
      <dsp:spPr>
        <a:xfrm>
          <a:off x="3675184" y="580292"/>
          <a:ext cx="3341076" cy="200464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i="1" kern="1200" dirty="0" smtClean="0">
              <a:solidFill>
                <a:schemeClr val="tx1"/>
              </a:solidFill>
            </a:rPr>
            <a:t>Одним из проявлений коррупции в медицине является дача взятки за качественное проведение медицинского вмешательства пациенту. Например, проведение операции с индивидуальным подходом. Врачи за определенную плату обещают особый уход за пациентом до и после операции, гарантируют применение лучших перевязочных материалов, лекарственных препаратов, особой анестезии и т.д.</a:t>
          </a:r>
          <a:endParaRPr lang="ru-RU" sz="1300" kern="1200" dirty="0">
            <a:solidFill>
              <a:schemeClr val="tx1"/>
            </a:solidFill>
          </a:endParaRPr>
        </a:p>
      </dsp:txBody>
      <dsp:txXfrm>
        <a:off x="3675184" y="580292"/>
        <a:ext cx="3341076" cy="2004646"/>
      </dsp:txXfrm>
    </dsp:sp>
    <dsp:sp modelId="{CD878DE8-2D5A-436D-AA09-0848839DAD02}">
      <dsp:nvSpPr>
        <dsp:cNvPr id="0" name=""/>
        <dsp:cNvSpPr/>
      </dsp:nvSpPr>
      <dsp:spPr>
        <a:xfrm>
          <a:off x="7350369" y="580292"/>
          <a:ext cx="3341076" cy="200464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i="1" kern="1200" dirty="0" smtClean="0">
              <a:solidFill>
                <a:schemeClr val="tx1"/>
              </a:solidFill>
            </a:rPr>
            <a:t>Взятки вымогаются за скрытие медработниками некоторых медицинских фактов, например, о факте наличия телесных повреждений и т.д.</a:t>
          </a:r>
          <a:endParaRPr lang="ru-RU" sz="1300" kern="1200" dirty="0">
            <a:solidFill>
              <a:schemeClr val="tx1"/>
            </a:solidFill>
          </a:endParaRPr>
        </a:p>
      </dsp:txBody>
      <dsp:txXfrm>
        <a:off x="7350369" y="580292"/>
        <a:ext cx="3341076" cy="2004646"/>
      </dsp:txXfrm>
    </dsp:sp>
    <dsp:sp modelId="{C38F538B-9F08-46F5-A6FE-CC9CEA98FE3E}">
      <dsp:nvSpPr>
        <dsp:cNvPr id="0" name=""/>
        <dsp:cNvSpPr/>
      </dsp:nvSpPr>
      <dsp:spPr>
        <a:xfrm>
          <a:off x="0" y="2919045"/>
          <a:ext cx="3341076" cy="200464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i="1" kern="1200" dirty="0" smtClean="0">
              <a:solidFill>
                <a:schemeClr val="tx1"/>
              </a:solidFill>
            </a:rPr>
            <a:t>Выписывание «нужного» рецепта на медпрепарат.</a:t>
          </a:r>
          <a:endParaRPr lang="ru-RU" sz="1300" kern="1200" dirty="0">
            <a:solidFill>
              <a:schemeClr val="tx1"/>
            </a:solidFill>
          </a:endParaRPr>
        </a:p>
      </dsp:txBody>
      <dsp:txXfrm>
        <a:off x="0" y="2919045"/>
        <a:ext cx="3341076" cy="2004646"/>
      </dsp:txXfrm>
    </dsp:sp>
    <dsp:sp modelId="{864E5B3A-CD65-4BED-87B5-A00D1FB2D6DE}">
      <dsp:nvSpPr>
        <dsp:cNvPr id="0" name=""/>
        <dsp:cNvSpPr/>
      </dsp:nvSpPr>
      <dsp:spPr>
        <a:xfrm>
          <a:off x="3675184" y="2919045"/>
          <a:ext cx="3341076" cy="200464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i="1" kern="1200" dirty="0" smtClean="0">
              <a:solidFill>
                <a:schemeClr val="tx1"/>
              </a:solidFill>
            </a:rPr>
            <a:t>Коррупция в здравоохранении включает искажение выводов врача-патологоанатома о причинах смерти человека. Именно по этому направлению выявляются огромные суммы взяток, т.к. часто скорректированные выводы эксперта позволяют скрыть преступление или уйти преступнику от уголовной ответственности.</a:t>
          </a:r>
          <a:endParaRPr lang="ru-RU" sz="1300" kern="1200" dirty="0">
            <a:solidFill>
              <a:schemeClr val="tx1"/>
            </a:solidFill>
          </a:endParaRPr>
        </a:p>
      </dsp:txBody>
      <dsp:txXfrm>
        <a:off x="3675184" y="2919045"/>
        <a:ext cx="3341076" cy="2004646"/>
      </dsp:txXfrm>
    </dsp:sp>
    <dsp:sp modelId="{02F5C913-419F-4FC3-B060-B6A34A19966B}">
      <dsp:nvSpPr>
        <dsp:cNvPr id="0" name=""/>
        <dsp:cNvSpPr/>
      </dsp:nvSpPr>
      <dsp:spPr>
        <a:xfrm>
          <a:off x="7350369" y="2919045"/>
          <a:ext cx="3341076" cy="200464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i="1" kern="1200" dirty="0" smtClean="0">
              <a:solidFill>
                <a:schemeClr val="tx1"/>
              </a:solidFill>
            </a:rPr>
            <a:t>Продолжение госпитализации пациента за определенную плату или досрочная выписка из стационара.</a:t>
          </a:r>
          <a:endParaRPr lang="ru-RU" sz="1300" kern="1200" dirty="0">
            <a:solidFill>
              <a:schemeClr val="tx1"/>
            </a:solidFill>
          </a:endParaRPr>
        </a:p>
      </dsp:txBody>
      <dsp:txXfrm>
        <a:off x="7350369" y="2919045"/>
        <a:ext cx="3341076" cy="20046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C5720-1218-4560-895F-274733D2C701}">
      <dsp:nvSpPr>
        <dsp:cNvPr id="0" name=""/>
        <dsp:cNvSpPr/>
      </dsp:nvSpPr>
      <dsp:spPr>
        <a:xfrm rot="5400000">
          <a:off x="6765998" y="-2967213"/>
          <a:ext cx="553231" cy="6628343"/>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i="1" kern="1200" dirty="0" smtClean="0">
              <a:latin typeface="Times New Roman" panose="02020603050405020304" pitchFamily="18" charset="0"/>
              <a:cs typeface="Times New Roman" panose="02020603050405020304" pitchFamily="18" charset="0"/>
            </a:rPr>
            <a:t>Штраф от 1000 000 рублей до 5000 000 рублей;</a:t>
          </a:r>
          <a:endParaRPr lang="ru-RU" sz="1600" i="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u-RU" sz="1600" i="1" kern="1200" dirty="0" smtClean="0">
              <a:latin typeface="Times New Roman" panose="02020603050405020304" pitchFamily="18" charset="0"/>
              <a:cs typeface="Times New Roman" panose="02020603050405020304" pitchFamily="18" charset="0"/>
            </a:rPr>
            <a:t>Лишение свободы на срок от 3 до </a:t>
          </a:r>
          <a:r>
            <a:rPr lang="ru-RU" sz="1600" i="1" kern="1200" dirty="0" smtClean="0">
              <a:latin typeface="Times New Roman" panose="02020603050405020304" pitchFamily="18" charset="0"/>
              <a:cs typeface="Times New Roman" panose="02020603050405020304" pitchFamily="18" charset="0"/>
            </a:rPr>
            <a:t>15 лет.</a:t>
          </a:r>
          <a:endParaRPr lang="ru-RU" sz="1600" i="1" kern="1200" dirty="0">
            <a:latin typeface="Times New Roman" panose="02020603050405020304" pitchFamily="18" charset="0"/>
            <a:cs typeface="Times New Roman" panose="02020603050405020304" pitchFamily="18" charset="0"/>
          </a:endParaRPr>
        </a:p>
      </dsp:txBody>
      <dsp:txXfrm rot="-5400000">
        <a:off x="3728443" y="97349"/>
        <a:ext cx="6601336" cy="499217"/>
      </dsp:txXfrm>
    </dsp:sp>
    <dsp:sp modelId="{DEBC2E98-D72A-4AE6-AB44-6DBFC68DB428}">
      <dsp:nvSpPr>
        <dsp:cNvPr id="0" name=""/>
        <dsp:cNvSpPr/>
      </dsp:nvSpPr>
      <dsp:spPr>
        <a:xfrm>
          <a:off x="0" y="1187"/>
          <a:ext cx="3728442" cy="691539"/>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ru-RU" sz="1700" kern="1200" dirty="0" smtClean="0">
              <a:latin typeface="Times New Roman" panose="02020603050405020304" pitchFamily="18" charset="0"/>
              <a:cs typeface="Times New Roman" panose="02020603050405020304" pitchFamily="18" charset="0"/>
            </a:rPr>
            <a:t>Получение взятки</a:t>
          </a:r>
        </a:p>
        <a:p>
          <a:pPr lvl="0" algn="ctr" defTabSz="755650">
            <a:lnSpc>
              <a:spcPct val="90000"/>
            </a:lnSpc>
            <a:spcBef>
              <a:spcPct val="0"/>
            </a:spcBef>
            <a:spcAft>
              <a:spcPct val="35000"/>
            </a:spcAft>
          </a:pPr>
          <a:r>
            <a:rPr lang="ru-RU" sz="1700" kern="1200" dirty="0" smtClean="0">
              <a:latin typeface="Times New Roman" panose="02020603050405020304" pitchFamily="18" charset="0"/>
              <a:cs typeface="Times New Roman" panose="02020603050405020304" pitchFamily="18" charset="0"/>
            </a:rPr>
            <a:t>Ст. 290 УК РФ</a:t>
          </a:r>
          <a:endParaRPr lang="ru-RU" sz="1700" kern="1200" dirty="0">
            <a:latin typeface="Times New Roman" panose="02020603050405020304" pitchFamily="18" charset="0"/>
            <a:cs typeface="Times New Roman" panose="02020603050405020304" pitchFamily="18" charset="0"/>
          </a:endParaRPr>
        </a:p>
      </dsp:txBody>
      <dsp:txXfrm>
        <a:off x="33758" y="34945"/>
        <a:ext cx="3660926" cy="624023"/>
      </dsp:txXfrm>
    </dsp:sp>
    <dsp:sp modelId="{7A83C025-AEF0-4314-9E9D-60B2D5BEE141}">
      <dsp:nvSpPr>
        <dsp:cNvPr id="0" name=""/>
        <dsp:cNvSpPr/>
      </dsp:nvSpPr>
      <dsp:spPr>
        <a:xfrm rot="5400000">
          <a:off x="6765998" y="-2241097"/>
          <a:ext cx="553231" cy="6628343"/>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i="1" kern="1200" dirty="0" smtClean="0">
              <a:latin typeface="Times New Roman" panose="02020603050405020304" pitchFamily="18" charset="0"/>
              <a:cs typeface="Times New Roman" panose="02020603050405020304" pitchFamily="18" charset="0"/>
            </a:rPr>
            <a:t>Штраф от 500 000 рублей до 4000 000 рублей;</a:t>
          </a:r>
          <a:endParaRPr lang="ru-RU" sz="1600" i="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u-RU" sz="1600" i="1" kern="1200" dirty="0" smtClean="0">
              <a:latin typeface="Times New Roman" panose="02020603050405020304" pitchFamily="18" charset="0"/>
              <a:cs typeface="Times New Roman" panose="02020603050405020304" pitchFamily="18" charset="0"/>
            </a:rPr>
            <a:t>Лишение свободы от 2 до 15 лет</a:t>
          </a:r>
          <a:r>
            <a:rPr lang="ru-RU" sz="1400" i="1" kern="1200" dirty="0" smtClean="0">
              <a:latin typeface="Times New Roman" panose="02020603050405020304" pitchFamily="18" charset="0"/>
              <a:cs typeface="Times New Roman" panose="02020603050405020304" pitchFamily="18" charset="0"/>
            </a:rPr>
            <a:t>.</a:t>
          </a:r>
          <a:endParaRPr lang="ru-RU" sz="1400" i="1" kern="1200" dirty="0">
            <a:latin typeface="Times New Roman" panose="02020603050405020304" pitchFamily="18" charset="0"/>
            <a:cs typeface="Times New Roman" panose="02020603050405020304" pitchFamily="18" charset="0"/>
          </a:endParaRPr>
        </a:p>
      </dsp:txBody>
      <dsp:txXfrm rot="-5400000">
        <a:off x="3728443" y="823465"/>
        <a:ext cx="6601336" cy="499217"/>
      </dsp:txXfrm>
    </dsp:sp>
    <dsp:sp modelId="{9E775B85-BCC5-47E3-ADAC-DAA3748A36F1}">
      <dsp:nvSpPr>
        <dsp:cNvPr id="0" name=""/>
        <dsp:cNvSpPr/>
      </dsp:nvSpPr>
      <dsp:spPr>
        <a:xfrm>
          <a:off x="0" y="727304"/>
          <a:ext cx="3728442" cy="691539"/>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ru-RU" sz="1700" kern="1200" dirty="0" smtClean="0">
              <a:latin typeface="Times New Roman" panose="02020603050405020304" pitchFamily="18" charset="0"/>
              <a:cs typeface="Times New Roman" panose="02020603050405020304" pitchFamily="18" charset="0"/>
            </a:rPr>
            <a:t>Дача взятки</a:t>
          </a:r>
        </a:p>
        <a:p>
          <a:pPr lvl="0" algn="ctr" defTabSz="755650">
            <a:lnSpc>
              <a:spcPct val="90000"/>
            </a:lnSpc>
            <a:spcBef>
              <a:spcPct val="0"/>
            </a:spcBef>
            <a:spcAft>
              <a:spcPct val="35000"/>
            </a:spcAft>
          </a:pPr>
          <a:r>
            <a:rPr lang="ru-RU" sz="1700" kern="1200" dirty="0" smtClean="0">
              <a:latin typeface="Times New Roman" panose="02020603050405020304" pitchFamily="18" charset="0"/>
              <a:cs typeface="Times New Roman" panose="02020603050405020304" pitchFamily="18" charset="0"/>
            </a:rPr>
            <a:t>Ст. 291 УК РФ</a:t>
          </a:r>
          <a:endParaRPr lang="ru-RU" sz="1700" kern="1200" dirty="0">
            <a:latin typeface="Times New Roman" panose="02020603050405020304" pitchFamily="18" charset="0"/>
            <a:cs typeface="Times New Roman" panose="02020603050405020304" pitchFamily="18" charset="0"/>
          </a:endParaRPr>
        </a:p>
      </dsp:txBody>
      <dsp:txXfrm>
        <a:off x="33758" y="761062"/>
        <a:ext cx="3660926" cy="624023"/>
      </dsp:txXfrm>
    </dsp:sp>
    <dsp:sp modelId="{3E0D5144-83FF-47E0-8229-E5EF3B55E88F}">
      <dsp:nvSpPr>
        <dsp:cNvPr id="0" name=""/>
        <dsp:cNvSpPr/>
      </dsp:nvSpPr>
      <dsp:spPr>
        <a:xfrm rot="5400000">
          <a:off x="6765998" y="-1514980"/>
          <a:ext cx="553231" cy="6628343"/>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i="1" kern="1200" dirty="0" smtClean="0">
              <a:latin typeface="Times New Roman" panose="02020603050405020304" pitchFamily="18" charset="0"/>
              <a:cs typeface="Times New Roman" panose="02020603050405020304" pitchFamily="18" charset="0"/>
            </a:rPr>
            <a:t>Штраф от 70 000 рублей до 3000 000 рублей;</a:t>
          </a:r>
          <a:endParaRPr lang="ru-RU" sz="1600" i="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u-RU" sz="1600" i="1" kern="1200" dirty="0" smtClean="0">
              <a:latin typeface="Times New Roman" panose="02020603050405020304" pitchFamily="18" charset="0"/>
              <a:cs typeface="Times New Roman" panose="02020603050405020304" pitchFamily="18" charset="0"/>
            </a:rPr>
            <a:t>Лишение свободы от 4 до 7 лет</a:t>
          </a:r>
          <a:r>
            <a:rPr lang="ru-RU" sz="1600" kern="1200" dirty="0" smtClean="0">
              <a:latin typeface="Times New Roman" panose="02020603050405020304" pitchFamily="18" charset="0"/>
              <a:cs typeface="Times New Roman" panose="02020603050405020304" pitchFamily="18" charset="0"/>
            </a:rPr>
            <a:t>.</a:t>
          </a:r>
          <a:endParaRPr lang="ru-RU" sz="1600" kern="1200" dirty="0">
            <a:latin typeface="Times New Roman" panose="02020603050405020304" pitchFamily="18" charset="0"/>
            <a:cs typeface="Times New Roman" panose="02020603050405020304" pitchFamily="18" charset="0"/>
          </a:endParaRPr>
        </a:p>
      </dsp:txBody>
      <dsp:txXfrm rot="-5400000">
        <a:off x="3728443" y="1549582"/>
        <a:ext cx="6601336" cy="499217"/>
      </dsp:txXfrm>
    </dsp:sp>
    <dsp:sp modelId="{E2C5F840-6795-4B76-9365-02C93F6F0752}">
      <dsp:nvSpPr>
        <dsp:cNvPr id="0" name=""/>
        <dsp:cNvSpPr/>
      </dsp:nvSpPr>
      <dsp:spPr>
        <a:xfrm>
          <a:off x="0" y="1453420"/>
          <a:ext cx="3728442" cy="691539"/>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ru-RU" sz="1700" kern="1200" dirty="0" smtClean="0">
              <a:latin typeface="Times New Roman" panose="02020603050405020304" pitchFamily="18" charset="0"/>
              <a:cs typeface="Times New Roman" panose="02020603050405020304" pitchFamily="18" charset="0"/>
            </a:rPr>
            <a:t>Посредничество во взяточничестве</a:t>
          </a:r>
        </a:p>
        <a:p>
          <a:pPr lvl="0" algn="ctr" defTabSz="755650">
            <a:lnSpc>
              <a:spcPct val="90000"/>
            </a:lnSpc>
            <a:spcBef>
              <a:spcPct val="0"/>
            </a:spcBef>
            <a:spcAft>
              <a:spcPct val="35000"/>
            </a:spcAft>
          </a:pPr>
          <a:r>
            <a:rPr lang="ru-RU" sz="1700" kern="1200" dirty="0" smtClean="0">
              <a:latin typeface="Times New Roman" panose="02020603050405020304" pitchFamily="18" charset="0"/>
              <a:cs typeface="Times New Roman" panose="02020603050405020304" pitchFamily="18" charset="0"/>
            </a:rPr>
            <a:t>Ст. 291.1 УК РФ</a:t>
          </a:r>
          <a:endParaRPr lang="ru-RU" sz="1700" kern="1200" dirty="0">
            <a:latin typeface="Times New Roman" panose="02020603050405020304" pitchFamily="18" charset="0"/>
            <a:cs typeface="Times New Roman" panose="02020603050405020304" pitchFamily="18" charset="0"/>
          </a:endParaRPr>
        </a:p>
      </dsp:txBody>
      <dsp:txXfrm>
        <a:off x="33758" y="1487178"/>
        <a:ext cx="3660926" cy="624023"/>
      </dsp:txXfrm>
    </dsp:sp>
    <dsp:sp modelId="{10D9B11B-CF64-4A85-BDE5-F0786E27334C}">
      <dsp:nvSpPr>
        <dsp:cNvPr id="0" name=""/>
        <dsp:cNvSpPr/>
      </dsp:nvSpPr>
      <dsp:spPr>
        <a:xfrm rot="5400000">
          <a:off x="6765998" y="-788864"/>
          <a:ext cx="553231" cy="6628343"/>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i="1" kern="1200" dirty="0" smtClean="0">
              <a:latin typeface="Times New Roman" panose="02020603050405020304" pitchFamily="18" charset="0"/>
              <a:cs typeface="Times New Roman" panose="02020603050405020304" pitchFamily="18" charset="0"/>
            </a:rPr>
            <a:t>Штраф от 400 000 до 5000 000 рублей;</a:t>
          </a:r>
          <a:endParaRPr lang="ru-RU" sz="1600" i="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u-RU" sz="1600" i="1" kern="1200" dirty="0" smtClean="0">
              <a:latin typeface="Times New Roman" panose="02020603050405020304" pitchFamily="18" charset="0"/>
              <a:cs typeface="Times New Roman" panose="02020603050405020304" pitchFamily="18" charset="0"/>
            </a:rPr>
            <a:t>Лишение свободы от 2 до 12 лет. </a:t>
          </a:r>
          <a:endParaRPr lang="ru-RU" sz="1600" i="1" kern="1200" dirty="0">
            <a:latin typeface="Times New Roman" panose="02020603050405020304" pitchFamily="18" charset="0"/>
            <a:cs typeface="Times New Roman" panose="02020603050405020304" pitchFamily="18" charset="0"/>
          </a:endParaRPr>
        </a:p>
      </dsp:txBody>
      <dsp:txXfrm rot="-5400000">
        <a:off x="3728443" y="2275698"/>
        <a:ext cx="6601336" cy="499217"/>
      </dsp:txXfrm>
    </dsp:sp>
    <dsp:sp modelId="{681519A9-8FBD-4A33-BD9C-0DC86F46BE4B}">
      <dsp:nvSpPr>
        <dsp:cNvPr id="0" name=""/>
        <dsp:cNvSpPr/>
      </dsp:nvSpPr>
      <dsp:spPr>
        <a:xfrm>
          <a:off x="0" y="2179537"/>
          <a:ext cx="3728442" cy="691539"/>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ru-RU" sz="1700" kern="1200" dirty="0" smtClean="0">
              <a:latin typeface="Times New Roman" panose="02020603050405020304" pitchFamily="18" charset="0"/>
              <a:cs typeface="Times New Roman" panose="02020603050405020304" pitchFamily="18" charset="0"/>
            </a:rPr>
            <a:t>Коммерческий подкуп</a:t>
          </a:r>
        </a:p>
        <a:p>
          <a:pPr lvl="0" algn="ctr" defTabSz="755650">
            <a:lnSpc>
              <a:spcPct val="90000"/>
            </a:lnSpc>
            <a:spcBef>
              <a:spcPct val="0"/>
            </a:spcBef>
            <a:spcAft>
              <a:spcPct val="35000"/>
            </a:spcAft>
          </a:pPr>
          <a:r>
            <a:rPr lang="ru-RU" sz="1700" kern="1200" dirty="0" smtClean="0">
              <a:latin typeface="Times New Roman" panose="02020603050405020304" pitchFamily="18" charset="0"/>
              <a:cs typeface="Times New Roman" panose="02020603050405020304" pitchFamily="18" charset="0"/>
            </a:rPr>
            <a:t>Ст. 204 УК РФ</a:t>
          </a:r>
          <a:endParaRPr lang="ru-RU" sz="1700" kern="1200" dirty="0">
            <a:latin typeface="Times New Roman" panose="02020603050405020304" pitchFamily="18" charset="0"/>
            <a:cs typeface="Times New Roman" panose="02020603050405020304" pitchFamily="18" charset="0"/>
          </a:endParaRPr>
        </a:p>
      </dsp:txBody>
      <dsp:txXfrm>
        <a:off x="33758" y="2213295"/>
        <a:ext cx="3660926" cy="624023"/>
      </dsp:txXfrm>
    </dsp:sp>
    <dsp:sp modelId="{93A46306-5D1F-4A1A-9DA2-D9A0EF1DBF04}">
      <dsp:nvSpPr>
        <dsp:cNvPr id="0" name=""/>
        <dsp:cNvSpPr/>
      </dsp:nvSpPr>
      <dsp:spPr>
        <a:xfrm rot="5400000">
          <a:off x="6765998" y="-62747"/>
          <a:ext cx="553231" cy="6628343"/>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i="1" kern="1200" dirty="0" smtClean="0">
              <a:latin typeface="Times New Roman" panose="02020603050405020304" pitchFamily="18" charset="0"/>
              <a:cs typeface="Times New Roman" panose="02020603050405020304" pitchFamily="18" charset="0"/>
            </a:rPr>
            <a:t>Штраф от 200 000 рублей до 1000 000 рублей;</a:t>
          </a:r>
          <a:endParaRPr lang="ru-RU" sz="1600" i="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u-RU" sz="1600" i="1" kern="1200" dirty="0" smtClean="0">
              <a:latin typeface="Times New Roman" panose="02020603050405020304" pitchFamily="18" charset="0"/>
              <a:cs typeface="Times New Roman" panose="02020603050405020304" pitchFamily="18" charset="0"/>
            </a:rPr>
            <a:t>Лишение свободы от 1 до 3 лет.</a:t>
          </a:r>
          <a:endParaRPr lang="ru-RU" sz="1600" i="1" kern="1200" dirty="0">
            <a:latin typeface="Times New Roman" panose="02020603050405020304" pitchFamily="18" charset="0"/>
            <a:cs typeface="Times New Roman" panose="02020603050405020304" pitchFamily="18" charset="0"/>
          </a:endParaRPr>
        </a:p>
      </dsp:txBody>
      <dsp:txXfrm rot="-5400000">
        <a:off x="3728443" y="3001815"/>
        <a:ext cx="6601336" cy="499217"/>
      </dsp:txXfrm>
    </dsp:sp>
    <dsp:sp modelId="{E074D614-E333-49A7-AB3D-B3CEB5BC9D13}">
      <dsp:nvSpPr>
        <dsp:cNvPr id="0" name=""/>
        <dsp:cNvSpPr/>
      </dsp:nvSpPr>
      <dsp:spPr>
        <a:xfrm>
          <a:off x="0" y="2905654"/>
          <a:ext cx="3728442" cy="691539"/>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ru-RU" sz="1700" kern="1200" dirty="0" smtClean="0">
              <a:latin typeface="Times New Roman" panose="02020603050405020304" pitchFamily="18" charset="0"/>
              <a:cs typeface="Times New Roman" panose="02020603050405020304" pitchFamily="18" charset="0"/>
            </a:rPr>
            <a:t>Мелкое взяточничество</a:t>
          </a:r>
        </a:p>
        <a:p>
          <a:pPr lvl="0" algn="ctr" defTabSz="755650">
            <a:lnSpc>
              <a:spcPct val="90000"/>
            </a:lnSpc>
            <a:spcBef>
              <a:spcPct val="0"/>
            </a:spcBef>
            <a:spcAft>
              <a:spcPct val="35000"/>
            </a:spcAft>
          </a:pPr>
          <a:r>
            <a:rPr lang="ru-RU" sz="1700" kern="1200" dirty="0" smtClean="0">
              <a:latin typeface="Times New Roman" panose="02020603050405020304" pitchFamily="18" charset="0"/>
              <a:cs typeface="Times New Roman" panose="02020603050405020304" pitchFamily="18" charset="0"/>
            </a:rPr>
            <a:t>Ст. 291.2 УК РФ</a:t>
          </a:r>
          <a:endParaRPr lang="ru-RU" sz="1700" kern="1200" dirty="0">
            <a:latin typeface="Times New Roman" panose="02020603050405020304" pitchFamily="18" charset="0"/>
            <a:cs typeface="Times New Roman" panose="02020603050405020304" pitchFamily="18" charset="0"/>
          </a:endParaRPr>
        </a:p>
      </dsp:txBody>
      <dsp:txXfrm>
        <a:off x="33758" y="2939412"/>
        <a:ext cx="3660926" cy="624023"/>
      </dsp:txXfrm>
    </dsp:sp>
    <dsp:sp modelId="{D491F2EA-51C8-4050-B8A1-A263C39480C6}">
      <dsp:nvSpPr>
        <dsp:cNvPr id="0" name=""/>
        <dsp:cNvSpPr/>
      </dsp:nvSpPr>
      <dsp:spPr>
        <a:xfrm rot="5400000">
          <a:off x="6765998" y="663368"/>
          <a:ext cx="553231" cy="6628343"/>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i="1" kern="1200" dirty="0" smtClean="0">
              <a:latin typeface="Times New Roman" panose="02020603050405020304" pitchFamily="18" charset="0"/>
              <a:cs typeface="Times New Roman" panose="02020603050405020304" pitchFamily="18" charset="0"/>
            </a:rPr>
            <a:t>Штраф от 80 000 рублей до 500 000 рублей;</a:t>
          </a:r>
          <a:endParaRPr lang="ru-RU" sz="1600" i="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u-RU" sz="1600" i="1" kern="1200" dirty="0" smtClean="0">
              <a:latin typeface="Times New Roman" panose="02020603050405020304" pitchFamily="18" charset="0"/>
              <a:cs typeface="Times New Roman" panose="02020603050405020304" pitchFamily="18" charset="0"/>
            </a:rPr>
            <a:t>Лишение свободы от 6 месяцев до 4 лет.</a:t>
          </a:r>
          <a:endParaRPr lang="ru-RU" sz="1600" i="1" kern="1200" dirty="0">
            <a:latin typeface="Times New Roman" panose="02020603050405020304" pitchFamily="18" charset="0"/>
            <a:cs typeface="Times New Roman" panose="02020603050405020304" pitchFamily="18" charset="0"/>
          </a:endParaRPr>
        </a:p>
      </dsp:txBody>
      <dsp:txXfrm rot="-5400000">
        <a:off x="3728443" y="3727931"/>
        <a:ext cx="6601336" cy="499217"/>
      </dsp:txXfrm>
    </dsp:sp>
    <dsp:sp modelId="{16611DFA-9778-4A1C-B95F-70F1931AA1A5}">
      <dsp:nvSpPr>
        <dsp:cNvPr id="0" name=""/>
        <dsp:cNvSpPr/>
      </dsp:nvSpPr>
      <dsp:spPr>
        <a:xfrm>
          <a:off x="0" y="3631770"/>
          <a:ext cx="3728442" cy="691539"/>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ru-RU" sz="1700" kern="1200" dirty="0" smtClean="0">
              <a:latin typeface="Times New Roman" panose="02020603050405020304" pitchFamily="18" charset="0"/>
              <a:cs typeface="Times New Roman" panose="02020603050405020304" pitchFamily="18" charset="0"/>
            </a:rPr>
            <a:t>Служебный подлог</a:t>
          </a:r>
        </a:p>
        <a:p>
          <a:pPr lvl="0" algn="ctr" defTabSz="755650">
            <a:lnSpc>
              <a:spcPct val="90000"/>
            </a:lnSpc>
            <a:spcBef>
              <a:spcPct val="0"/>
            </a:spcBef>
            <a:spcAft>
              <a:spcPct val="35000"/>
            </a:spcAft>
          </a:pPr>
          <a:r>
            <a:rPr lang="ru-RU" sz="1700" kern="1200" dirty="0" smtClean="0">
              <a:latin typeface="Times New Roman" panose="02020603050405020304" pitchFamily="18" charset="0"/>
              <a:cs typeface="Times New Roman" panose="02020603050405020304" pitchFamily="18" charset="0"/>
            </a:rPr>
            <a:t>Ст. 292 УК РФ</a:t>
          </a:r>
          <a:endParaRPr lang="ru-RU" sz="1700" kern="1200" dirty="0">
            <a:latin typeface="Times New Roman" panose="02020603050405020304" pitchFamily="18" charset="0"/>
            <a:cs typeface="Times New Roman" panose="02020603050405020304" pitchFamily="18" charset="0"/>
          </a:endParaRPr>
        </a:p>
      </dsp:txBody>
      <dsp:txXfrm>
        <a:off x="33758" y="3665528"/>
        <a:ext cx="3660926" cy="62402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1020D97-9F5F-4621-9DFA-18B013409632}" type="datetimeFigureOut">
              <a:rPr lang="ru-RU" smtClean="0"/>
              <a:t>10.03.2025</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117DD7D-1216-48D6-BD86-33AED71494F7}"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013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1020D97-9F5F-4621-9DFA-18B013409632}" type="datetimeFigureOut">
              <a:rPr lang="ru-RU" smtClean="0"/>
              <a:t>10.03.2025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17DD7D-1216-48D6-BD86-33AED71494F7}" type="slidenum">
              <a:rPr lang="ru-RU" smtClean="0"/>
              <a:t>‹#›</a:t>
            </a:fld>
            <a:endParaRPr lang="ru-RU"/>
          </a:p>
        </p:txBody>
      </p:sp>
    </p:spTree>
    <p:extLst>
      <p:ext uri="{BB962C8B-B14F-4D97-AF65-F5344CB8AC3E}">
        <p14:creationId xmlns:p14="http://schemas.microsoft.com/office/powerpoint/2010/main" val="1213977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1020D97-9F5F-4621-9DFA-18B013409632}" type="datetimeFigureOut">
              <a:rPr lang="ru-RU" smtClean="0"/>
              <a:t>10.03.2025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17DD7D-1216-48D6-BD86-33AED71494F7}" type="slidenum">
              <a:rPr lang="ru-RU" smtClean="0"/>
              <a:t>‹#›</a:t>
            </a:fld>
            <a:endParaRPr lang="ru-RU"/>
          </a:p>
        </p:txBody>
      </p:sp>
    </p:spTree>
    <p:extLst>
      <p:ext uri="{BB962C8B-B14F-4D97-AF65-F5344CB8AC3E}">
        <p14:creationId xmlns:p14="http://schemas.microsoft.com/office/powerpoint/2010/main" val="3844592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1020D97-9F5F-4621-9DFA-18B013409632}" type="datetimeFigureOut">
              <a:rPr lang="ru-RU" smtClean="0"/>
              <a:t>10.03.2025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17DD7D-1216-48D6-BD86-33AED71494F7}" type="slidenum">
              <a:rPr lang="ru-RU" smtClean="0"/>
              <a:t>‹#›</a:t>
            </a:fld>
            <a:endParaRPr lang="ru-RU"/>
          </a:p>
        </p:txBody>
      </p:sp>
    </p:spTree>
    <p:extLst>
      <p:ext uri="{BB962C8B-B14F-4D97-AF65-F5344CB8AC3E}">
        <p14:creationId xmlns:p14="http://schemas.microsoft.com/office/powerpoint/2010/main" val="341059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1020D97-9F5F-4621-9DFA-18B013409632}" type="datetimeFigureOut">
              <a:rPr lang="ru-RU" smtClean="0"/>
              <a:t>10.03.2025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17DD7D-1216-48D6-BD86-33AED71494F7}"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611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1020D97-9F5F-4621-9DFA-18B013409632}" type="datetimeFigureOut">
              <a:rPr lang="ru-RU" smtClean="0"/>
              <a:t>10.03.2025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117DD7D-1216-48D6-BD86-33AED71494F7}" type="slidenum">
              <a:rPr lang="ru-RU" smtClean="0"/>
              <a:t>‹#›</a:t>
            </a:fld>
            <a:endParaRPr lang="ru-RU"/>
          </a:p>
        </p:txBody>
      </p:sp>
    </p:spTree>
    <p:extLst>
      <p:ext uri="{BB962C8B-B14F-4D97-AF65-F5344CB8AC3E}">
        <p14:creationId xmlns:p14="http://schemas.microsoft.com/office/powerpoint/2010/main" val="2723085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1020D97-9F5F-4621-9DFA-18B013409632}" type="datetimeFigureOut">
              <a:rPr lang="ru-RU" smtClean="0"/>
              <a:t>10.03.2025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117DD7D-1216-48D6-BD86-33AED71494F7}" type="slidenum">
              <a:rPr lang="ru-RU" smtClean="0"/>
              <a:t>‹#›</a:t>
            </a:fld>
            <a:endParaRPr lang="ru-RU"/>
          </a:p>
        </p:txBody>
      </p:sp>
    </p:spTree>
    <p:extLst>
      <p:ext uri="{BB962C8B-B14F-4D97-AF65-F5344CB8AC3E}">
        <p14:creationId xmlns:p14="http://schemas.microsoft.com/office/powerpoint/2010/main" val="139334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1020D97-9F5F-4621-9DFA-18B013409632}" type="datetimeFigureOut">
              <a:rPr lang="ru-RU" smtClean="0"/>
              <a:t>10.03.2025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117DD7D-1216-48D6-BD86-33AED71494F7}" type="slidenum">
              <a:rPr lang="ru-RU" smtClean="0"/>
              <a:t>‹#›</a:t>
            </a:fld>
            <a:endParaRPr lang="ru-RU"/>
          </a:p>
        </p:txBody>
      </p:sp>
    </p:spTree>
    <p:extLst>
      <p:ext uri="{BB962C8B-B14F-4D97-AF65-F5344CB8AC3E}">
        <p14:creationId xmlns:p14="http://schemas.microsoft.com/office/powerpoint/2010/main" val="3260328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20D97-9F5F-4621-9DFA-18B013409632}" type="datetimeFigureOut">
              <a:rPr lang="ru-RU" smtClean="0"/>
              <a:t>10.03.2025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117DD7D-1216-48D6-BD86-33AED71494F7}" type="slidenum">
              <a:rPr lang="ru-RU" smtClean="0"/>
              <a:t>‹#›</a:t>
            </a:fld>
            <a:endParaRPr lang="ru-RU"/>
          </a:p>
        </p:txBody>
      </p:sp>
    </p:spTree>
    <p:extLst>
      <p:ext uri="{BB962C8B-B14F-4D97-AF65-F5344CB8AC3E}">
        <p14:creationId xmlns:p14="http://schemas.microsoft.com/office/powerpoint/2010/main" val="351615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1020D97-9F5F-4621-9DFA-18B013409632}" type="datetimeFigureOut">
              <a:rPr lang="ru-RU" smtClean="0"/>
              <a:t>10.03.2025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117DD7D-1216-48D6-BD86-33AED71494F7}" type="slidenum">
              <a:rPr lang="ru-RU" smtClean="0"/>
              <a:t>‹#›</a:t>
            </a:fld>
            <a:endParaRPr lang="ru-RU"/>
          </a:p>
        </p:txBody>
      </p:sp>
    </p:spTree>
    <p:extLst>
      <p:ext uri="{BB962C8B-B14F-4D97-AF65-F5344CB8AC3E}">
        <p14:creationId xmlns:p14="http://schemas.microsoft.com/office/powerpoint/2010/main" val="938088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1020D97-9F5F-4621-9DFA-18B013409632}" type="datetimeFigureOut">
              <a:rPr lang="ru-RU" smtClean="0"/>
              <a:t>10.03.2025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117DD7D-1216-48D6-BD86-33AED71494F7}" type="slidenum">
              <a:rPr lang="ru-RU" smtClean="0"/>
              <a:t>‹#›</a:t>
            </a:fld>
            <a:endParaRPr lang="ru-RU"/>
          </a:p>
        </p:txBody>
      </p:sp>
    </p:spTree>
    <p:extLst>
      <p:ext uri="{BB962C8B-B14F-4D97-AF65-F5344CB8AC3E}">
        <p14:creationId xmlns:p14="http://schemas.microsoft.com/office/powerpoint/2010/main" val="299919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1020D97-9F5F-4621-9DFA-18B013409632}" type="datetimeFigureOut">
              <a:rPr lang="ru-RU" smtClean="0"/>
              <a:t>10.03.2025</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117DD7D-1216-48D6-BD86-33AED71494F7}" type="slidenum">
              <a:rPr lang="ru-RU" smtClean="0"/>
              <a:t>‹#›</a:t>
            </a:fld>
            <a:endParaRPr lang="ru-RU"/>
          </a:p>
        </p:txBody>
      </p:sp>
    </p:spTree>
    <p:extLst>
      <p:ext uri="{BB962C8B-B14F-4D97-AF65-F5344CB8AC3E}">
        <p14:creationId xmlns:p14="http://schemas.microsoft.com/office/powerpoint/2010/main" val="3289133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599"/>
            <a:ext cx="9875520" cy="1782275"/>
          </a:xfrm>
        </p:spPr>
        <p:txBody>
          <a:bodyPr>
            <a:normAutofit fontScale="90000"/>
          </a:bodyPr>
          <a:lstStyle/>
          <a:p>
            <a:pPr algn="ctr"/>
            <a:r>
              <a:rPr lang="ru-RU" dirty="0" smtClean="0">
                <a:solidFill>
                  <a:schemeClr val="tx1"/>
                </a:solidFill>
              </a:rPr>
              <a:t/>
            </a:r>
            <a:br>
              <a:rPr lang="ru-RU" dirty="0" smtClean="0">
                <a:solidFill>
                  <a:schemeClr val="tx1"/>
                </a:solidFill>
              </a:rPr>
            </a:br>
            <a:r>
              <a:rPr lang="ru-RU" sz="5400" i="1" dirty="0" smtClean="0">
                <a:solidFill>
                  <a:schemeClr val="tx1"/>
                </a:solidFill>
              </a:rPr>
              <a:t>Противодействие коррупции </a:t>
            </a:r>
            <a:br>
              <a:rPr lang="ru-RU" sz="5400" i="1" dirty="0" smtClean="0">
                <a:solidFill>
                  <a:schemeClr val="tx1"/>
                </a:solidFill>
              </a:rPr>
            </a:br>
            <a:r>
              <a:rPr lang="ru-RU" sz="5400" i="1" dirty="0" smtClean="0">
                <a:solidFill>
                  <a:schemeClr val="tx1"/>
                </a:solidFill>
              </a:rPr>
              <a:t>в сфере здравоохранения</a:t>
            </a:r>
            <a:endParaRPr lang="ru-RU" sz="5400" i="1" dirty="0">
              <a:solidFill>
                <a:schemeClr val="tx1"/>
              </a:solidFill>
            </a:endParaRPr>
          </a:p>
        </p:txBody>
      </p:sp>
      <p:pic>
        <p:nvPicPr>
          <p:cNvPr id="6" name="Объект 5"/>
          <p:cNvPicPr>
            <a:picLocks noGrp="1" noChangeAspect="1"/>
          </p:cNvPicPr>
          <p:nvPr>
            <p:ph idx="1"/>
          </p:nvPr>
        </p:nvPicPr>
        <p:blipFill>
          <a:blip r:embed="rId2"/>
          <a:stretch>
            <a:fillRect/>
          </a:stretch>
        </p:blipFill>
        <p:spPr>
          <a:xfrm>
            <a:off x="6010458" y="2400666"/>
            <a:ext cx="4762500" cy="3228975"/>
          </a:xfrm>
          <a:prstGeom prst="rect">
            <a:avLst/>
          </a:prstGeom>
        </p:spPr>
      </p:pic>
      <p:pic>
        <p:nvPicPr>
          <p:cNvPr id="8" name="Рисунок 7"/>
          <p:cNvPicPr>
            <a:picLocks noChangeAspect="1"/>
          </p:cNvPicPr>
          <p:nvPr/>
        </p:nvPicPr>
        <p:blipFill>
          <a:blip r:embed="rId3"/>
          <a:stretch>
            <a:fillRect/>
          </a:stretch>
        </p:blipFill>
        <p:spPr>
          <a:xfrm>
            <a:off x="1960684" y="2551874"/>
            <a:ext cx="2453452" cy="2944142"/>
          </a:xfrm>
          <a:prstGeom prst="rect">
            <a:avLst/>
          </a:prstGeom>
        </p:spPr>
      </p:pic>
    </p:spTree>
    <p:extLst>
      <p:ext uri="{BB962C8B-B14F-4D97-AF65-F5344CB8AC3E}">
        <p14:creationId xmlns:p14="http://schemas.microsoft.com/office/powerpoint/2010/main" val="3264835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600"/>
            <a:ext cx="9875520" cy="1100435"/>
          </a:xfrm>
        </p:spPr>
        <p:txBody>
          <a:bodyPr>
            <a:normAutofit fontScale="90000"/>
          </a:bodyPr>
          <a:lstStyle/>
          <a:p>
            <a:r>
              <a:rPr lang="ru-RU" i="1" dirty="0" smtClean="0">
                <a:latin typeface="Times New Roman" panose="02020603050405020304" pitchFamily="18" charset="0"/>
                <a:cs typeface="Times New Roman" panose="02020603050405020304" pitchFamily="18" charset="0"/>
              </a:rPr>
              <a:t>Уголовная ответственность за коррупционные правонарушения</a:t>
            </a:r>
            <a:endParaRPr lang="ru-RU" i="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sz="half" idx="1"/>
          </p:nvPr>
        </p:nvPicPr>
        <p:blipFill>
          <a:blip r:embed="rId2"/>
          <a:stretch>
            <a:fillRect/>
          </a:stretch>
        </p:blipFill>
        <p:spPr>
          <a:xfrm>
            <a:off x="9073727" y="541019"/>
            <a:ext cx="1944793" cy="1237595"/>
          </a:xfrm>
        </p:spPr>
      </p:pic>
      <p:graphicFrame>
        <p:nvGraphicFramePr>
          <p:cNvPr id="9" name="Объект 8"/>
          <p:cNvGraphicFramePr>
            <a:graphicFrameLocks noGrp="1"/>
          </p:cNvGraphicFramePr>
          <p:nvPr>
            <p:ph sz="half" idx="2"/>
            <p:extLst>
              <p:ext uri="{D42A27DB-BD31-4B8C-83A1-F6EECF244321}">
                <p14:modId xmlns:p14="http://schemas.microsoft.com/office/powerpoint/2010/main" val="1346404194"/>
              </p:ext>
            </p:extLst>
          </p:nvPr>
        </p:nvGraphicFramePr>
        <p:xfrm>
          <a:off x="1036638" y="1911203"/>
          <a:ext cx="10356786" cy="4324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4392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600"/>
            <a:ext cx="9875520" cy="574307"/>
          </a:xfrm>
        </p:spPr>
        <p:txBody>
          <a:bodyPr>
            <a:noAutofit/>
          </a:bodyPr>
          <a:lstStyle/>
          <a:p>
            <a:pPr algn="ctr"/>
            <a:r>
              <a:rPr lang="ru-RU" sz="2400" i="1" dirty="0" smtClean="0">
                <a:solidFill>
                  <a:schemeClr val="tx1"/>
                </a:solidFill>
                <a:latin typeface="Times New Roman" panose="02020603050405020304" pitchFamily="18" charset="0"/>
                <a:cs typeface="Times New Roman" panose="02020603050405020304" pitchFamily="18" charset="0"/>
              </a:rPr>
              <a:t>Результаты </a:t>
            </a:r>
            <a:r>
              <a:rPr lang="ru-RU" sz="2400" i="1" dirty="0">
                <a:solidFill>
                  <a:schemeClr val="tx1"/>
                </a:solidFill>
                <a:latin typeface="Times New Roman" panose="02020603050405020304" pitchFamily="18" charset="0"/>
                <a:cs typeface="Times New Roman" panose="02020603050405020304" pitchFamily="18" charset="0"/>
              </a:rPr>
              <a:t>работы правоохранительных органов </a:t>
            </a:r>
            <a:r>
              <a:rPr lang="ru-RU" sz="2400" i="1" dirty="0" smtClean="0">
                <a:solidFill>
                  <a:schemeClr val="tx1"/>
                </a:solidFill>
                <a:latin typeface="Times New Roman" panose="02020603050405020304" pitchFamily="18" charset="0"/>
                <a:cs typeface="Times New Roman" panose="02020603050405020304" pitchFamily="18" charset="0"/>
              </a:rPr>
              <a:t/>
            </a:r>
            <a:br>
              <a:rPr lang="ru-RU" sz="2400" i="1" dirty="0" smtClean="0">
                <a:solidFill>
                  <a:schemeClr val="tx1"/>
                </a:solidFill>
                <a:latin typeface="Times New Roman" panose="02020603050405020304" pitchFamily="18" charset="0"/>
                <a:cs typeface="Times New Roman" panose="02020603050405020304" pitchFamily="18" charset="0"/>
              </a:rPr>
            </a:br>
            <a:r>
              <a:rPr lang="ru-RU" sz="2400" i="1" dirty="0" smtClean="0">
                <a:solidFill>
                  <a:schemeClr val="tx1"/>
                </a:solidFill>
                <a:latin typeface="Times New Roman" panose="02020603050405020304" pitchFamily="18" charset="0"/>
                <a:cs typeface="Times New Roman" panose="02020603050405020304" pitchFamily="18" charset="0"/>
              </a:rPr>
              <a:t>г</a:t>
            </a:r>
            <a:r>
              <a:rPr lang="ru-RU" sz="2400" i="1" dirty="0">
                <a:solidFill>
                  <a:schemeClr val="tx1"/>
                </a:solidFill>
                <a:latin typeface="Times New Roman" panose="02020603050405020304" pitchFamily="18" charset="0"/>
                <a:cs typeface="Times New Roman" panose="02020603050405020304" pitchFamily="18" charset="0"/>
              </a:rPr>
              <a:t>. </a:t>
            </a:r>
            <a:r>
              <a:rPr lang="ru-RU" sz="2400" i="1" dirty="0" smtClean="0">
                <a:solidFill>
                  <a:schemeClr val="tx1"/>
                </a:solidFill>
                <a:latin typeface="Times New Roman" panose="02020603050405020304" pitchFamily="18" charset="0"/>
                <a:cs typeface="Times New Roman" panose="02020603050405020304" pitchFamily="18" charset="0"/>
              </a:rPr>
              <a:t>Сургута по </a:t>
            </a:r>
            <a:r>
              <a:rPr lang="ru-RU" sz="2400" i="1" dirty="0">
                <a:solidFill>
                  <a:schemeClr val="tx1"/>
                </a:solidFill>
                <a:latin typeface="Times New Roman" panose="02020603050405020304" pitchFamily="18" charset="0"/>
                <a:cs typeface="Times New Roman" panose="02020603050405020304" pitchFamily="18" charset="0"/>
              </a:rPr>
              <a:t>выявлению и раскрытию в 2024 году коррупционных преступлений (правонарушений)</a:t>
            </a:r>
          </a:p>
        </p:txBody>
      </p:sp>
      <p:sp>
        <p:nvSpPr>
          <p:cNvPr id="6" name="Объект 5"/>
          <p:cNvSpPr>
            <a:spLocks noGrp="1"/>
          </p:cNvSpPr>
          <p:nvPr>
            <p:ph sz="half" idx="1"/>
          </p:nvPr>
        </p:nvSpPr>
        <p:spPr/>
        <p:txBody>
          <a:bodyPr>
            <a:normAutofit fontScale="62500" lnSpcReduction="20000"/>
          </a:bodyPr>
          <a:lstStyle/>
          <a:p>
            <a:endParaRPr lang="ru-RU"/>
          </a:p>
        </p:txBody>
      </p:sp>
      <p:sp>
        <p:nvSpPr>
          <p:cNvPr id="7" name="Объект 6"/>
          <p:cNvSpPr>
            <a:spLocks noGrp="1"/>
          </p:cNvSpPr>
          <p:nvPr>
            <p:ph sz="half" idx="2"/>
          </p:nvPr>
        </p:nvSpPr>
        <p:spPr>
          <a:xfrm>
            <a:off x="6410426" y="2057398"/>
            <a:ext cx="5197642" cy="4102769"/>
          </a:xfrm>
        </p:spPr>
        <p:txBody>
          <a:bodyPr>
            <a:normAutofit fontScale="62500" lnSpcReduction="20000"/>
          </a:bodyPr>
          <a:lstStyle/>
          <a:p>
            <a:r>
              <a:rPr lang="ru-RU" sz="2900" i="1" dirty="0" smtClean="0">
                <a:solidFill>
                  <a:schemeClr val="tx1"/>
                </a:solidFill>
                <a:latin typeface="Times New Roman" panose="02020603050405020304" pitchFamily="18" charset="0"/>
                <a:cs typeface="Times New Roman" panose="02020603050405020304" pitchFamily="18" charset="0"/>
              </a:rPr>
              <a:t>В </a:t>
            </a:r>
            <a:r>
              <a:rPr lang="ru-RU" sz="2900" i="1" dirty="0">
                <a:solidFill>
                  <a:schemeClr val="tx1"/>
                </a:solidFill>
                <a:latin typeface="Times New Roman" panose="02020603050405020304" pitchFamily="18" charset="0"/>
                <a:cs typeface="Times New Roman" panose="02020603050405020304" pitchFamily="18" charset="0"/>
              </a:rPr>
              <a:t>период 2024 года на территории г. Сургута выявлено УМВД России по г. Сургуту, Следственным отделом по городу </a:t>
            </a:r>
            <a:r>
              <a:rPr lang="ru-RU" sz="2900" i="1" dirty="0" smtClean="0">
                <a:solidFill>
                  <a:schemeClr val="tx1"/>
                </a:solidFill>
                <a:latin typeface="Times New Roman" panose="02020603050405020304" pitchFamily="18" charset="0"/>
                <a:cs typeface="Times New Roman" panose="02020603050405020304" pitchFamily="18" charset="0"/>
              </a:rPr>
              <a:t>Сургуту 95 </a:t>
            </a:r>
            <a:r>
              <a:rPr lang="ru-RU" sz="2900" i="1" dirty="0">
                <a:solidFill>
                  <a:schemeClr val="tx1"/>
                </a:solidFill>
                <a:latin typeface="Times New Roman" panose="02020603050405020304" pitchFamily="18" charset="0"/>
                <a:cs typeface="Times New Roman" panose="02020603050405020304" pitchFamily="18" charset="0"/>
              </a:rPr>
              <a:t>преступлений коррупционной направленности </a:t>
            </a:r>
            <a:r>
              <a:rPr lang="ru-RU" sz="2900" i="1" dirty="0" smtClean="0">
                <a:solidFill>
                  <a:schemeClr val="tx1"/>
                </a:solidFill>
                <a:latin typeface="Times New Roman" panose="02020603050405020304" pitchFamily="18" charset="0"/>
                <a:cs typeface="Times New Roman" panose="02020603050405020304" pitchFamily="18" charset="0"/>
              </a:rPr>
              <a:t>(2023 г. </a:t>
            </a:r>
            <a:r>
              <a:rPr lang="ru-RU" sz="2900" i="1" dirty="0">
                <a:solidFill>
                  <a:schemeClr val="tx1"/>
                </a:solidFill>
                <a:latin typeface="Times New Roman" panose="02020603050405020304" pitchFamily="18" charset="0"/>
                <a:cs typeface="Times New Roman" panose="02020603050405020304" pitchFamily="18" charset="0"/>
              </a:rPr>
              <a:t>– 107). </a:t>
            </a:r>
            <a:r>
              <a:rPr lang="ru-RU" sz="2900" i="1" dirty="0" smtClean="0">
                <a:solidFill>
                  <a:schemeClr val="tx1"/>
                </a:solidFill>
                <a:latin typeface="Times New Roman" panose="02020603050405020304" pitchFamily="18" charset="0"/>
                <a:cs typeface="Times New Roman" panose="02020603050405020304" pitchFamily="18" charset="0"/>
              </a:rPr>
              <a:t>Окончено и </a:t>
            </a:r>
            <a:r>
              <a:rPr lang="ru-RU" sz="2900" i="1" dirty="0">
                <a:solidFill>
                  <a:schemeClr val="tx1"/>
                </a:solidFill>
                <a:latin typeface="Times New Roman" panose="02020603050405020304" pitchFamily="18" charset="0"/>
                <a:cs typeface="Times New Roman" panose="02020603050405020304" pitchFamily="18" charset="0"/>
              </a:rPr>
              <a:t>направлено в суд 43 уголовных дела коррупционной направленности </a:t>
            </a:r>
            <a:r>
              <a:rPr lang="ru-RU" sz="2900" i="1" dirty="0" smtClean="0">
                <a:solidFill>
                  <a:schemeClr val="tx1"/>
                </a:solidFill>
                <a:latin typeface="Times New Roman" panose="02020603050405020304" pitchFamily="18" charset="0"/>
                <a:cs typeface="Times New Roman" panose="02020603050405020304" pitchFamily="18" charset="0"/>
              </a:rPr>
              <a:t>(2023 г. </a:t>
            </a:r>
            <a:r>
              <a:rPr lang="ru-RU" sz="2900" i="1" dirty="0">
                <a:solidFill>
                  <a:schemeClr val="tx1"/>
                </a:solidFill>
                <a:latin typeface="Times New Roman" panose="02020603050405020304" pitchFamily="18" charset="0"/>
                <a:cs typeface="Times New Roman" panose="02020603050405020304" pitchFamily="18" charset="0"/>
              </a:rPr>
              <a:t>– 70). </a:t>
            </a:r>
            <a:endParaRPr lang="ru-RU" sz="2900" i="1" dirty="0" smtClean="0">
              <a:solidFill>
                <a:schemeClr val="tx1"/>
              </a:solidFill>
              <a:latin typeface="Times New Roman" panose="02020603050405020304" pitchFamily="18" charset="0"/>
              <a:cs typeface="Times New Roman" panose="02020603050405020304" pitchFamily="18" charset="0"/>
            </a:endParaRPr>
          </a:p>
          <a:p>
            <a:r>
              <a:rPr lang="ru-RU" sz="2900" i="1" dirty="0" smtClean="0">
                <a:solidFill>
                  <a:schemeClr val="tx1"/>
                </a:solidFill>
                <a:latin typeface="Times New Roman" panose="02020603050405020304" pitchFamily="18" charset="0"/>
                <a:cs typeface="Times New Roman" panose="02020603050405020304" pitchFamily="18" charset="0"/>
              </a:rPr>
              <a:t>Таким </a:t>
            </a:r>
            <a:r>
              <a:rPr lang="ru-RU" sz="2900" i="1" dirty="0">
                <a:solidFill>
                  <a:schemeClr val="tx1"/>
                </a:solidFill>
                <a:latin typeface="Times New Roman" panose="02020603050405020304" pitchFamily="18" charset="0"/>
                <a:cs typeface="Times New Roman" panose="02020603050405020304" pitchFamily="18" charset="0"/>
              </a:rPr>
              <a:t>образом, в текущем году наблюдается снижение числа выявленных преступлений коррупционной направленности на 12 преступлений (11.3%) и снижение числа оконченных уголовных дел на 27 дел (38.5%).</a:t>
            </a:r>
          </a:p>
          <a:p>
            <a:r>
              <a:rPr lang="ru-RU" sz="2900" i="1" dirty="0">
                <a:solidFill>
                  <a:schemeClr val="tx1"/>
                </a:solidFill>
                <a:latin typeface="Times New Roman" panose="02020603050405020304" pitchFamily="18" charset="0"/>
                <a:cs typeface="Times New Roman" panose="02020603050405020304" pitchFamily="18" charset="0"/>
              </a:rPr>
              <a:t>Из числа коррупционных преступлений 12 преступлений </a:t>
            </a:r>
            <a:r>
              <a:rPr lang="ru-RU" sz="2900" i="1" dirty="0" smtClean="0">
                <a:solidFill>
                  <a:schemeClr val="tx1"/>
                </a:solidFill>
                <a:latin typeface="Times New Roman" panose="02020603050405020304" pitchFamily="18" charset="0"/>
                <a:cs typeface="Times New Roman" panose="02020603050405020304" pitchFamily="18" charset="0"/>
              </a:rPr>
              <a:t>относится к </a:t>
            </a:r>
            <a:r>
              <a:rPr lang="ru-RU" sz="2900" i="1" dirty="0">
                <a:solidFill>
                  <a:schemeClr val="tx1"/>
                </a:solidFill>
                <a:latin typeface="Times New Roman" panose="02020603050405020304" pitchFamily="18" charset="0"/>
                <a:cs typeface="Times New Roman" panose="02020603050405020304" pitchFamily="18" charset="0"/>
              </a:rPr>
              <a:t>сфере защиты бюджетных средств, 2 – жилищно-коммунального </a:t>
            </a:r>
            <a:r>
              <a:rPr lang="ru-RU" sz="2900" i="1" dirty="0" smtClean="0">
                <a:solidFill>
                  <a:schemeClr val="tx1"/>
                </a:solidFill>
                <a:latin typeface="Times New Roman" panose="02020603050405020304" pitchFamily="18" charset="0"/>
                <a:cs typeface="Times New Roman" panose="02020603050405020304" pitchFamily="18" charset="0"/>
              </a:rPr>
              <a:t>хозяйства, 9 </a:t>
            </a:r>
            <a:r>
              <a:rPr lang="ru-RU" sz="2900" i="1" dirty="0">
                <a:solidFill>
                  <a:schemeClr val="tx1"/>
                </a:solidFill>
                <a:latin typeface="Times New Roman" panose="02020603050405020304" pitchFamily="18" charset="0"/>
                <a:cs typeface="Times New Roman" panose="02020603050405020304" pitchFamily="18" charset="0"/>
              </a:rPr>
              <a:t>– здравоохранения и социального обеспечения, 1 – эксплуатации транспорта, перевозок, грузов и пассажиров.</a:t>
            </a:r>
          </a:p>
          <a:p>
            <a:endParaRPr lang="ru-RU" dirty="0"/>
          </a:p>
        </p:txBody>
      </p:sp>
      <p:graphicFrame>
        <p:nvGraphicFramePr>
          <p:cNvPr id="5" name="Диаграмма 4"/>
          <p:cNvGraphicFramePr/>
          <p:nvPr>
            <p:extLst>
              <p:ext uri="{D42A27DB-BD31-4B8C-83A1-F6EECF244321}">
                <p14:modId xmlns:p14="http://schemas.microsoft.com/office/powerpoint/2010/main" val="724938817"/>
              </p:ext>
            </p:extLst>
          </p:nvPr>
        </p:nvGraphicFramePr>
        <p:xfrm>
          <a:off x="924024" y="1511166"/>
          <a:ext cx="5486401" cy="4995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6930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3856" y="996887"/>
            <a:ext cx="4809744" cy="1717438"/>
          </a:xfrm>
        </p:spPr>
        <p:txBody>
          <a:bodyPr/>
          <a:lstStyle/>
          <a:p>
            <a:pPr algn="ctr"/>
            <a:r>
              <a:rPr lang="ru-RU" b="1" i="1" dirty="0" smtClean="0">
                <a:solidFill>
                  <a:schemeClr val="tx1"/>
                </a:solidFill>
                <a:latin typeface="Times New Roman" panose="02020603050405020304" pitchFamily="18" charset="0"/>
                <a:cs typeface="Times New Roman" panose="02020603050405020304" pitchFamily="18" charset="0"/>
              </a:rPr>
              <a:t>Сообщи о случаях </a:t>
            </a:r>
            <a:r>
              <a:rPr lang="ru-RU" b="1" i="1" dirty="0">
                <a:solidFill>
                  <a:schemeClr val="tx1"/>
                </a:solidFill>
                <a:latin typeface="Times New Roman" panose="02020603050405020304" pitchFamily="18" charset="0"/>
                <a:cs typeface="Times New Roman" panose="02020603050405020304" pitchFamily="18" charset="0"/>
              </a:rPr>
              <a:t>коррупционных </a:t>
            </a:r>
            <a:r>
              <a:rPr lang="ru-RU" b="1" i="1" dirty="0" smtClean="0">
                <a:solidFill>
                  <a:schemeClr val="tx1"/>
                </a:solidFill>
                <a:latin typeface="Times New Roman" panose="02020603050405020304" pitchFamily="18" charset="0"/>
                <a:cs typeface="Times New Roman" panose="02020603050405020304" pitchFamily="18" charset="0"/>
              </a:rPr>
              <a:t>правонарушений (преступлений) </a:t>
            </a:r>
            <a:endParaRPr lang="ru-RU" b="1" i="1" dirty="0">
              <a:solidFill>
                <a:schemeClr val="tx1"/>
              </a:solidFill>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idx="1"/>
          </p:nvPr>
        </p:nvPicPr>
        <p:blipFill>
          <a:blip r:embed="rId2"/>
          <a:stretch>
            <a:fillRect/>
          </a:stretch>
        </p:blipFill>
        <p:spPr>
          <a:xfrm>
            <a:off x="493771" y="2948322"/>
            <a:ext cx="1280851" cy="888332"/>
          </a:xfrm>
          <a:prstGeom prst="rect">
            <a:avLst/>
          </a:prstGeom>
        </p:spPr>
      </p:pic>
      <p:sp>
        <p:nvSpPr>
          <p:cNvPr id="4" name="Текст 3"/>
          <p:cNvSpPr>
            <a:spLocks noGrp="1"/>
          </p:cNvSpPr>
          <p:nvPr>
            <p:ph type="body" sz="half" idx="2"/>
          </p:nvPr>
        </p:nvSpPr>
        <p:spPr>
          <a:xfrm>
            <a:off x="1848050" y="3205213"/>
            <a:ext cx="4247949" cy="2954955"/>
          </a:xfrm>
        </p:spPr>
        <p:txBody>
          <a:bodyPr>
            <a:normAutofit/>
          </a:bodyPr>
          <a:lstStyle/>
          <a:p>
            <a:pPr algn="ctr"/>
            <a:r>
              <a:rPr lang="ru-RU" sz="3200" i="1" dirty="0" smtClean="0">
                <a:solidFill>
                  <a:schemeClr val="tx1"/>
                </a:solidFill>
                <a:latin typeface="Times New Roman" panose="02020603050405020304" pitchFamily="18" charset="0"/>
                <a:cs typeface="Times New Roman" panose="02020603050405020304" pitchFamily="18" charset="0"/>
              </a:rPr>
              <a:t>Телефоны </a:t>
            </a:r>
            <a:r>
              <a:rPr lang="ru-RU" sz="3200" i="1" dirty="0">
                <a:solidFill>
                  <a:schemeClr val="tx1"/>
                </a:solidFill>
                <a:latin typeface="Times New Roman" panose="02020603050405020304" pitchFamily="18" charset="0"/>
                <a:cs typeface="Times New Roman" panose="02020603050405020304" pitchFamily="18" charset="0"/>
              </a:rPr>
              <a:t>доверия: </a:t>
            </a:r>
            <a:endParaRPr lang="ru-RU" sz="3200" i="1" dirty="0" smtClean="0">
              <a:solidFill>
                <a:schemeClr val="tx1"/>
              </a:solidFill>
              <a:latin typeface="Times New Roman" panose="02020603050405020304" pitchFamily="18" charset="0"/>
              <a:cs typeface="Times New Roman" panose="02020603050405020304" pitchFamily="18" charset="0"/>
            </a:endParaRPr>
          </a:p>
          <a:p>
            <a:pPr marL="514350" indent="-514350" algn="ctr">
              <a:buFont typeface="Wingdings" panose="05000000000000000000" pitchFamily="2" charset="2"/>
              <a:buChar char="Ø"/>
            </a:pPr>
            <a:r>
              <a:rPr lang="ru-RU" sz="3200" i="1" dirty="0" smtClean="0">
                <a:solidFill>
                  <a:schemeClr val="tx1"/>
                </a:solidFill>
                <a:latin typeface="Times New Roman" panose="02020603050405020304" pitchFamily="18" charset="0"/>
                <a:cs typeface="Times New Roman" panose="02020603050405020304" pitchFamily="18" charset="0"/>
              </a:rPr>
              <a:t>8-800-101-86-00 </a:t>
            </a:r>
          </a:p>
          <a:p>
            <a:pPr marL="514350" indent="-514350" algn="ctr">
              <a:buFont typeface="Wingdings" panose="05000000000000000000" pitchFamily="2" charset="2"/>
              <a:buChar char="Ø"/>
            </a:pPr>
            <a:r>
              <a:rPr lang="ru-RU" sz="3200" i="1" dirty="0" smtClean="0">
                <a:solidFill>
                  <a:schemeClr val="tx1"/>
                </a:solidFill>
                <a:latin typeface="Times New Roman" panose="02020603050405020304" pitchFamily="18" charset="0"/>
                <a:cs typeface="Times New Roman" panose="02020603050405020304" pitchFamily="18" charset="0"/>
              </a:rPr>
              <a:t>8 </a:t>
            </a:r>
            <a:r>
              <a:rPr lang="ru-RU" sz="3200" i="1" dirty="0">
                <a:solidFill>
                  <a:schemeClr val="tx1"/>
                </a:solidFill>
                <a:latin typeface="Times New Roman" panose="02020603050405020304" pitchFamily="18" charset="0"/>
                <a:cs typeface="Times New Roman" panose="02020603050405020304" pitchFamily="18" charset="0"/>
              </a:rPr>
              <a:t>(3462) </a:t>
            </a:r>
            <a:r>
              <a:rPr lang="ru-RU" sz="3200" i="1" dirty="0" smtClean="0">
                <a:solidFill>
                  <a:schemeClr val="tx1"/>
                </a:solidFill>
                <a:latin typeface="Times New Roman" panose="02020603050405020304" pitchFamily="18" charset="0"/>
                <a:cs typeface="Times New Roman" panose="02020603050405020304" pitchFamily="18" charset="0"/>
              </a:rPr>
              <a:t>44-20-15</a:t>
            </a:r>
            <a:endParaRPr lang="ru-RU" sz="3200" i="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stretch>
            <a:fillRect/>
          </a:stretch>
        </p:blipFill>
        <p:spPr>
          <a:xfrm>
            <a:off x="6168472" y="1762861"/>
            <a:ext cx="5437389" cy="3259254"/>
          </a:xfrm>
          <a:prstGeom prst="rect">
            <a:avLst/>
          </a:prstGeom>
        </p:spPr>
      </p:pic>
    </p:spTree>
    <p:extLst>
      <p:ext uri="{BB962C8B-B14F-4D97-AF65-F5344CB8AC3E}">
        <p14:creationId xmlns:p14="http://schemas.microsoft.com/office/powerpoint/2010/main" val="3155385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flipV="1">
            <a:off x="1143000" y="563881"/>
            <a:ext cx="9875520" cy="45719"/>
          </a:xfrm>
        </p:spPr>
        <p:txBody>
          <a:bodyPr>
            <a:noAutofit/>
          </a:bodyPr>
          <a:lstStyle/>
          <a:p>
            <a:endParaRPr lang="ru-RU" sz="1600" dirty="0"/>
          </a:p>
        </p:txBody>
      </p:sp>
      <p:sp>
        <p:nvSpPr>
          <p:cNvPr id="5" name="Объект 4"/>
          <p:cNvSpPr>
            <a:spLocks noGrp="1"/>
          </p:cNvSpPr>
          <p:nvPr>
            <p:ph sz="half" idx="1"/>
          </p:nvPr>
        </p:nvSpPr>
        <p:spPr>
          <a:xfrm>
            <a:off x="1143000" y="764931"/>
            <a:ext cx="6057900" cy="5600700"/>
          </a:xfrm>
        </p:spPr>
        <p:txBody>
          <a:bodyPr>
            <a:normAutofit fontScale="70000" lnSpcReduction="20000"/>
          </a:bodyPr>
          <a:lstStyle/>
          <a:p>
            <a:pPr marL="0" indent="-360000" algn="just">
              <a:lnSpc>
                <a:spcPct val="120000"/>
              </a:lnSpc>
              <a:spcBef>
                <a:spcPts val="0"/>
              </a:spcBef>
            </a:pPr>
            <a:r>
              <a:rPr lang="ru-RU" sz="2700" i="1" dirty="0" smtClean="0">
                <a:solidFill>
                  <a:schemeClr val="tx1"/>
                </a:solidFill>
                <a:latin typeface="Times New Roman" panose="02020603050405020304" pitchFamily="18" charset="0"/>
                <a:cs typeface="Times New Roman" panose="02020603050405020304" pitchFamily="18" charset="0"/>
              </a:rPr>
              <a:t>В настоящее время во всем мире коррупция является одной из самых глобальных проблем. Для того чтобы </a:t>
            </a:r>
            <a:r>
              <a:rPr lang="ru-RU" sz="2700" i="1" dirty="0" smtClean="0">
                <a:solidFill>
                  <a:schemeClr val="tx1"/>
                </a:solidFill>
                <a:latin typeface="Times New Roman" panose="02020603050405020304" pitchFamily="18" charset="0"/>
                <a:cs typeface="Times New Roman" panose="02020603050405020304" pitchFamily="18" charset="0"/>
              </a:rPr>
              <a:t>эта </a:t>
            </a:r>
            <a:r>
              <a:rPr lang="ru-RU" sz="2700" i="1" dirty="0" smtClean="0">
                <a:solidFill>
                  <a:schemeClr val="tx1"/>
                </a:solidFill>
                <a:latin typeface="Times New Roman" panose="02020603050405020304" pitchFamily="18" charset="0"/>
                <a:cs typeface="Times New Roman" panose="02020603050405020304" pitchFamily="18" charset="0"/>
              </a:rPr>
              <a:t>проблема была </a:t>
            </a:r>
            <a:r>
              <a:rPr lang="ru-RU" sz="2700" i="1" dirty="0" smtClean="0">
                <a:solidFill>
                  <a:schemeClr val="tx1"/>
                </a:solidFill>
                <a:latin typeface="Times New Roman" panose="02020603050405020304" pitchFamily="18" charset="0"/>
                <a:cs typeface="Times New Roman" panose="02020603050405020304" pitchFamily="18" charset="0"/>
              </a:rPr>
              <a:t>разрешена, </a:t>
            </a:r>
            <a:r>
              <a:rPr lang="ru-RU" sz="2700" i="1" dirty="0" smtClean="0">
                <a:solidFill>
                  <a:schemeClr val="tx1"/>
                </a:solidFill>
                <a:latin typeface="Times New Roman" panose="02020603050405020304" pitchFamily="18" charset="0"/>
                <a:cs typeface="Times New Roman" panose="02020603050405020304" pitchFamily="18" charset="0"/>
              </a:rPr>
              <a:t>нужно рассмотреть ее основные понятия.</a:t>
            </a:r>
          </a:p>
          <a:p>
            <a:pPr marL="0" indent="-360000" algn="just">
              <a:lnSpc>
                <a:spcPct val="120000"/>
              </a:lnSpc>
              <a:spcBef>
                <a:spcPts val="0"/>
              </a:spcBef>
            </a:pPr>
            <a:r>
              <a:rPr lang="ru-RU" sz="2700" i="1" dirty="0" smtClean="0">
                <a:solidFill>
                  <a:schemeClr val="tx1"/>
                </a:solidFill>
                <a:latin typeface="Times New Roman" panose="02020603050405020304" pitchFamily="18" charset="0"/>
                <a:cs typeface="Times New Roman" panose="02020603050405020304" pitchFamily="18" charset="0"/>
              </a:rPr>
              <a:t>Какие действия можно назвать коррупцией? </a:t>
            </a:r>
          </a:p>
          <a:p>
            <a:pPr marL="0" indent="-360000" algn="just">
              <a:lnSpc>
                <a:spcPct val="120000"/>
              </a:lnSpc>
              <a:spcBef>
                <a:spcPts val="0"/>
              </a:spcBef>
            </a:pPr>
            <a:r>
              <a:rPr lang="ru-RU" sz="2700" i="1" dirty="0" smtClean="0">
                <a:solidFill>
                  <a:schemeClr val="tx1"/>
                </a:solidFill>
                <a:latin typeface="Times New Roman" panose="02020603050405020304" pitchFamily="18" charset="0"/>
                <a:cs typeface="Times New Roman" panose="02020603050405020304" pitchFamily="18" charset="0"/>
              </a:rPr>
              <a:t>Частью 1 статьи 1 Федерального закона от </a:t>
            </a:r>
            <a:r>
              <a:rPr lang="ru-RU" sz="2700" i="1" dirty="0" smtClean="0">
                <a:solidFill>
                  <a:schemeClr val="tx1"/>
                </a:solidFill>
                <a:latin typeface="Times New Roman" panose="02020603050405020304" pitchFamily="18" charset="0"/>
                <a:cs typeface="Times New Roman" panose="02020603050405020304" pitchFamily="18" charset="0"/>
              </a:rPr>
              <a:t>25.12.2008 г</a:t>
            </a:r>
            <a:r>
              <a:rPr lang="ru-RU" sz="2700" i="1" dirty="0">
                <a:solidFill>
                  <a:schemeClr val="tx1"/>
                </a:solidFill>
                <a:latin typeface="Times New Roman" panose="02020603050405020304" pitchFamily="18" charset="0"/>
                <a:cs typeface="Times New Roman" panose="02020603050405020304" pitchFamily="18" charset="0"/>
              </a:rPr>
              <a:t>. № 273</a:t>
            </a:r>
            <a:r>
              <a:rPr lang="ru-RU" sz="2700" i="1" dirty="0" smtClean="0">
                <a:solidFill>
                  <a:schemeClr val="tx1"/>
                </a:solidFill>
                <a:latin typeface="Times New Roman" panose="02020603050405020304" pitchFamily="18" charset="0"/>
                <a:cs typeface="Times New Roman" panose="02020603050405020304" pitchFamily="18" charset="0"/>
              </a:rPr>
              <a:t> «О противодействии коррупции» – установлено</a:t>
            </a:r>
          </a:p>
          <a:p>
            <a:pPr marL="0" indent="-360000" algn="just">
              <a:lnSpc>
                <a:spcPct val="120000"/>
              </a:lnSpc>
              <a:spcBef>
                <a:spcPts val="0"/>
              </a:spcBef>
            </a:pPr>
            <a:r>
              <a:rPr lang="ru-RU" sz="2700" i="1" dirty="0" smtClean="0">
                <a:solidFill>
                  <a:schemeClr val="tx1"/>
                </a:solidFill>
                <a:latin typeface="Times New Roman" panose="02020603050405020304" pitchFamily="18" charset="0"/>
                <a:cs typeface="Times New Roman" panose="02020603050405020304" pitchFamily="18" charset="0"/>
              </a:rPr>
              <a:t>Коррупция - это злоупотребление служебным положением, дача взятки, получение взятки, злоупотребление полномочиями, коммерческий подкуп либо иное незаконное использование физическим лицом своего должностного положения вопреки </a:t>
            </a:r>
            <a:r>
              <a:rPr lang="ru-RU" sz="2700" i="1" dirty="0" smtClean="0">
                <a:solidFill>
                  <a:schemeClr val="tx1"/>
                </a:solidFill>
                <a:latin typeface="Times New Roman" panose="02020603050405020304" pitchFamily="18" charset="0"/>
                <a:cs typeface="Times New Roman" panose="02020603050405020304" pitchFamily="18" charset="0"/>
              </a:rPr>
              <a:t>законным интересам </a:t>
            </a:r>
            <a:r>
              <a:rPr lang="ru-RU" sz="2700" i="1" dirty="0" smtClean="0">
                <a:solidFill>
                  <a:schemeClr val="tx1"/>
                </a:solidFill>
                <a:latin typeface="Times New Roman" panose="02020603050405020304" pitchFamily="18" charset="0"/>
                <a:cs typeface="Times New Roman" panose="02020603050405020304" pitchFamily="18" charset="0"/>
              </a:rPr>
              <a:t>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указанному лицу другими физическими лицами.</a:t>
            </a:r>
          </a:p>
          <a:p>
            <a:endParaRPr lang="ru-RU" dirty="0"/>
          </a:p>
        </p:txBody>
      </p:sp>
      <p:pic>
        <p:nvPicPr>
          <p:cNvPr id="8" name="Объект 7"/>
          <p:cNvPicPr>
            <a:picLocks noGrp="1" noChangeAspect="1"/>
          </p:cNvPicPr>
          <p:nvPr>
            <p:ph sz="half" idx="2"/>
          </p:nvPr>
        </p:nvPicPr>
        <p:blipFill>
          <a:blip r:embed="rId2"/>
          <a:stretch>
            <a:fillRect/>
          </a:stretch>
        </p:blipFill>
        <p:spPr>
          <a:xfrm>
            <a:off x="7789863" y="1133110"/>
            <a:ext cx="3566905" cy="2357436"/>
          </a:xfrm>
          <a:prstGeom prst="rect">
            <a:avLst/>
          </a:prstGeom>
        </p:spPr>
      </p:pic>
      <p:pic>
        <p:nvPicPr>
          <p:cNvPr id="9" name="Рисунок 8"/>
          <p:cNvPicPr>
            <a:picLocks noChangeAspect="1"/>
          </p:cNvPicPr>
          <p:nvPr/>
        </p:nvPicPr>
        <p:blipFill>
          <a:blip r:embed="rId3"/>
          <a:stretch>
            <a:fillRect/>
          </a:stretch>
        </p:blipFill>
        <p:spPr>
          <a:xfrm>
            <a:off x="7789863" y="3888388"/>
            <a:ext cx="3566905" cy="2250840"/>
          </a:xfrm>
          <a:prstGeom prst="rect">
            <a:avLst/>
          </a:prstGeom>
        </p:spPr>
      </p:pic>
    </p:spTree>
    <p:extLst>
      <p:ext uri="{BB962C8B-B14F-4D97-AF65-F5344CB8AC3E}">
        <p14:creationId xmlns:p14="http://schemas.microsoft.com/office/powerpoint/2010/main" val="4024157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474784"/>
            <a:ext cx="4404946" cy="2549770"/>
          </a:xfrm>
        </p:spPr>
        <p:txBody>
          <a:bodyPr/>
          <a:lstStyle/>
          <a:p>
            <a:pPr algn="ctr"/>
            <a:r>
              <a:rPr lang="ru-RU" sz="2800" b="1" i="1" dirty="0" smtClean="0">
                <a:solidFill>
                  <a:schemeClr val="tx1"/>
                </a:solidFill>
                <a:latin typeface="Times New Roman" panose="02020603050405020304" pitchFamily="18" charset="0"/>
                <a:cs typeface="Times New Roman" panose="02020603050405020304" pitchFamily="18" charset="0"/>
              </a:rPr>
              <a:t/>
            </a:r>
            <a:br>
              <a:rPr lang="ru-RU" sz="2800" b="1" i="1" dirty="0" smtClean="0">
                <a:solidFill>
                  <a:schemeClr val="tx1"/>
                </a:solidFill>
                <a:latin typeface="Times New Roman" panose="02020603050405020304" pitchFamily="18" charset="0"/>
                <a:cs typeface="Times New Roman" panose="02020603050405020304" pitchFamily="18" charset="0"/>
              </a:rPr>
            </a:br>
            <a:r>
              <a:rPr lang="ru-RU" sz="2800" b="1" i="1" dirty="0">
                <a:solidFill>
                  <a:schemeClr val="tx1"/>
                </a:solidFill>
                <a:latin typeface="Times New Roman" panose="02020603050405020304" pitchFamily="18" charset="0"/>
                <a:cs typeface="Times New Roman" panose="02020603050405020304" pitchFamily="18" charset="0"/>
              </a:rPr>
              <a:t/>
            </a:r>
            <a:br>
              <a:rPr lang="ru-RU" sz="2800" b="1" i="1" dirty="0">
                <a:solidFill>
                  <a:schemeClr val="tx1"/>
                </a:solidFill>
                <a:latin typeface="Times New Roman" panose="02020603050405020304" pitchFamily="18" charset="0"/>
                <a:cs typeface="Times New Roman" panose="02020603050405020304" pitchFamily="18" charset="0"/>
              </a:rPr>
            </a:br>
            <a:r>
              <a:rPr lang="ru-RU" sz="2800" b="1" i="1" dirty="0" smtClean="0">
                <a:solidFill>
                  <a:schemeClr val="tx1"/>
                </a:solidFill>
                <a:latin typeface="Times New Roman" panose="02020603050405020304" pitchFamily="18" charset="0"/>
                <a:cs typeface="Times New Roman" panose="02020603050405020304" pitchFamily="18" charset="0"/>
              </a:rPr>
              <a:t/>
            </a:r>
            <a:br>
              <a:rPr lang="ru-RU" sz="2800" b="1" i="1" dirty="0" smtClean="0">
                <a:solidFill>
                  <a:schemeClr val="tx1"/>
                </a:solidFill>
                <a:latin typeface="Times New Roman" panose="02020603050405020304" pitchFamily="18" charset="0"/>
                <a:cs typeface="Times New Roman" panose="02020603050405020304" pitchFamily="18" charset="0"/>
              </a:rPr>
            </a:br>
            <a:r>
              <a:rPr lang="ru-RU" sz="2800" b="1" i="1" dirty="0" smtClean="0">
                <a:solidFill>
                  <a:schemeClr val="tx1"/>
                </a:solidFill>
                <a:latin typeface="Times New Roman" panose="02020603050405020304" pitchFamily="18" charset="0"/>
                <a:cs typeface="Times New Roman" panose="02020603050405020304" pitchFamily="18" charset="0"/>
              </a:rPr>
              <a:t>Коррупция </a:t>
            </a:r>
            <a:r>
              <a:rPr lang="ru-RU" sz="2800" b="1" i="1" dirty="0">
                <a:solidFill>
                  <a:schemeClr val="tx1"/>
                </a:solidFill>
                <a:latin typeface="Times New Roman" panose="02020603050405020304" pitchFamily="18" charset="0"/>
                <a:cs typeface="Times New Roman" panose="02020603050405020304" pitchFamily="18" charset="0"/>
              </a:rPr>
              <a:t>пронизывает все сферы жизнедеятельности общества, в том числе и здравоохранение</a:t>
            </a:r>
            <a:r>
              <a:rPr lang="ru-RU" sz="3200" i="1" dirty="0">
                <a:solidFill>
                  <a:schemeClr val="tx1"/>
                </a:solidFill>
                <a:latin typeface="Times New Roman" panose="02020603050405020304" pitchFamily="18" charset="0"/>
                <a:cs typeface="Times New Roman" panose="02020603050405020304" pitchFamily="18" charset="0"/>
              </a:rPr>
              <a:t/>
            </a:r>
            <a:br>
              <a:rPr lang="ru-RU" sz="3200" i="1" dirty="0">
                <a:solidFill>
                  <a:schemeClr val="tx1"/>
                </a:solidFill>
                <a:latin typeface="Times New Roman" panose="02020603050405020304" pitchFamily="18" charset="0"/>
                <a:cs typeface="Times New Roman" panose="02020603050405020304" pitchFamily="18" charset="0"/>
              </a:rPr>
            </a:br>
            <a:endParaRPr lang="ru-RU" sz="3200" dirty="0"/>
          </a:p>
        </p:txBody>
      </p:sp>
      <p:sp>
        <p:nvSpPr>
          <p:cNvPr id="3" name="Объект 2"/>
          <p:cNvSpPr>
            <a:spLocks noGrp="1"/>
          </p:cNvSpPr>
          <p:nvPr>
            <p:ph idx="1"/>
          </p:nvPr>
        </p:nvSpPr>
        <p:spPr>
          <a:xfrm>
            <a:off x="5852159" y="844062"/>
            <a:ext cx="5718518" cy="4916658"/>
          </a:xfrm>
        </p:spPr>
        <p:txBody>
          <a:bodyPr>
            <a:noAutofit/>
          </a:bodyPr>
          <a:lstStyle/>
          <a:p>
            <a:pPr algn="just"/>
            <a:r>
              <a:rPr lang="ru-RU" sz="1900" b="1" i="1" dirty="0" smtClean="0">
                <a:solidFill>
                  <a:schemeClr val="tx1"/>
                </a:solidFill>
                <a:latin typeface="Times New Roman" panose="02020603050405020304" pitchFamily="18" charset="0"/>
                <a:cs typeface="Times New Roman" panose="02020603050405020304" pitchFamily="18" charset="0"/>
              </a:rPr>
              <a:t>Коррупция </a:t>
            </a:r>
            <a:r>
              <a:rPr lang="ru-RU" sz="1900" b="1" i="1" dirty="0">
                <a:solidFill>
                  <a:schemeClr val="tx1"/>
                </a:solidFill>
                <a:latin typeface="Times New Roman" panose="02020603050405020304" pitchFamily="18" charset="0"/>
                <a:cs typeface="Times New Roman" panose="02020603050405020304" pitchFamily="18" charset="0"/>
              </a:rPr>
              <a:t>в здравоохранении</a:t>
            </a:r>
            <a:r>
              <a:rPr lang="ru-RU" sz="1900" i="1" dirty="0">
                <a:solidFill>
                  <a:schemeClr val="tx1"/>
                </a:solidFill>
                <a:latin typeface="Times New Roman" panose="02020603050405020304" pitchFamily="18" charset="0"/>
                <a:cs typeface="Times New Roman" panose="02020603050405020304" pitchFamily="18" charset="0"/>
              </a:rPr>
              <a:t> — это повторяющееся и находящееся в постоянном развитии комплексное негативное социально-правовое явление, которое выражается в корыстном использовании медицинскими работниками своего служебного положения в государственной  (муниципальной) и частной системах здравоохранения с целью неправомерного получения материальных, нематериальных благ и преимуществ, а также в незаконном предоставлении таких преимуществ физическим или юридическим лицам, причинившее или способное причинить существенный вред интересам общества и государства в области охраны здоровья населения, а также разрушающее нормальные общественные отношения в сфере реализации прав граждан на охрану здоровья и получение медицинской помощи.</a:t>
            </a:r>
          </a:p>
        </p:txBody>
      </p:sp>
      <p:pic>
        <p:nvPicPr>
          <p:cNvPr id="5" name="Рисунок 4"/>
          <p:cNvPicPr>
            <a:picLocks noChangeAspect="1"/>
          </p:cNvPicPr>
          <p:nvPr/>
        </p:nvPicPr>
        <p:blipFill>
          <a:blip r:embed="rId2"/>
          <a:stretch>
            <a:fillRect/>
          </a:stretch>
        </p:blipFill>
        <p:spPr>
          <a:xfrm>
            <a:off x="1245869" y="2845190"/>
            <a:ext cx="4199207" cy="3149405"/>
          </a:xfrm>
          <a:prstGeom prst="rect">
            <a:avLst/>
          </a:prstGeom>
        </p:spPr>
      </p:pic>
      <p:sp>
        <p:nvSpPr>
          <p:cNvPr id="4" name="Текст 3"/>
          <p:cNvSpPr>
            <a:spLocks noGrp="1"/>
          </p:cNvSpPr>
          <p:nvPr>
            <p:ph type="body" sz="half" idx="2"/>
          </p:nvPr>
        </p:nvSpPr>
        <p:spPr>
          <a:xfrm>
            <a:off x="1143000" y="2834639"/>
            <a:ext cx="4404946" cy="3522199"/>
          </a:xfrm>
        </p:spPr>
        <p:txBody>
          <a:bodyPr/>
          <a:lstStyle/>
          <a:p>
            <a:endParaRPr lang="ru-RU" dirty="0"/>
          </a:p>
        </p:txBody>
      </p:sp>
    </p:spTree>
    <p:extLst>
      <p:ext uri="{BB962C8B-B14F-4D97-AF65-F5344CB8AC3E}">
        <p14:creationId xmlns:p14="http://schemas.microsoft.com/office/powerpoint/2010/main" val="3562185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i="1" dirty="0">
                <a:solidFill>
                  <a:schemeClr val="tx1"/>
                </a:solidFill>
                <a:latin typeface="Times New Roman" panose="02020603050405020304" pitchFamily="18" charset="0"/>
                <a:cs typeface="Times New Roman" panose="02020603050405020304" pitchFamily="18" charset="0"/>
              </a:rPr>
              <a:t>Классификация коррупционных проявлений,  совершаемых в здравоохранении, делится на три </a:t>
            </a:r>
            <a:r>
              <a:rPr lang="ru-RU" sz="2800" b="1" i="1" dirty="0" smtClean="0">
                <a:solidFill>
                  <a:schemeClr val="tx1"/>
                </a:solidFill>
                <a:latin typeface="Times New Roman" panose="02020603050405020304" pitchFamily="18" charset="0"/>
                <a:cs typeface="Times New Roman" panose="02020603050405020304" pitchFamily="18" charset="0"/>
              </a:rPr>
              <a:t>группы</a:t>
            </a:r>
            <a:endParaRPr lang="ru-RU" sz="2800" b="1" i="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p:txBody>
          <a:bodyPr>
            <a:noAutofit/>
          </a:bodyPr>
          <a:lstStyle/>
          <a:p>
            <a:pPr marL="45720" indent="0">
              <a:buNone/>
            </a:pPr>
            <a:r>
              <a:rPr lang="ru-RU" sz="1900" i="1" dirty="0">
                <a:solidFill>
                  <a:schemeClr val="tx1"/>
                </a:solidFill>
                <a:latin typeface="Times New Roman" panose="02020603050405020304" pitchFamily="18" charset="0"/>
                <a:cs typeface="Times New Roman" panose="02020603050405020304" pitchFamily="18" charset="0"/>
              </a:rPr>
              <a:t>1) коррупционные проявления, непосредственно связанные с должностной деятельностью медицинских работников</a:t>
            </a:r>
            <a:r>
              <a:rPr lang="ru-RU" sz="1900" i="1" dirty="0" smtClean="0">
                <a:solidFill>
                  <a:schemeClr val="tx1"/>
                </a:solidFill>
                <a:latin typeface="Times New Roman" panose="02020603050405020304" pitchFamily="18" charset="0"/>
                <a:cs typeface="Times New Roman" panose="02020603050405020304" pitchFamily="18" charset="0"/>
              </a:rPr>
              <a:t>;</a:t>
            </a:r>
            <a:endParaRPr lang="ru-RU" sz="1900" i="1" dirty="0">
              <a:solidFill>
                <a:schemeClr val="tx1"/>
              </a:solidFill>
              <a:latin typeface="Times New Roman" panose="02020603050405020304" pitchFamily="18" charset="0"/>
              <a:cs typeface="Times New Roman" panose="02020603050405020304" pitchFamily="18" charset="0"/>
            </a:endParaRPr>
          </a:p>
          <a:p>
            <a:pPr marL="45720" indent="0">
              <a:buNone/>
            </a:pPr>
            <a:r>
              <a:rPr lang="ru-RU" sz="1900" i="1" dirty="0">
                <a:solidFill>
                  <a:schemeClr val="tx1"/>
                </a:solidFill>
                <a:latin typeface="Times New Roman" panose="02020603050405020304" pitchFamily="18" charset="0"/>
                <a:cs typeface="Times New Roman" panose="02020603050405020304" pitchFamily="18" charset="0"/>
              </a:rPr>
              <a:t>2) коррупционные проявления, связанные с отношениями собственности в здравоохранении</a:t>
            </a:r>
            <a:r>
              <a:rPr lang="ru-RU" sz="1900" i="1" dirty="0" smtClean="0">
                <a:solidFill>
                  <a:schemeClr val="tx1"/>
                </a:solidFill>
                <a:latin typeface="Times New Roman" panose="02020603050405020304" pitchFamily="18" charset="0"/>
                <a:cs typeface="Times New Roman" panose="02020603050405020304" pitchFamily="18" charset="0"/>
              </a:rPr>
              <a:t>;</a:t>
            </a:r>
            <a:endParaRPr lang="ru-RU" sz="1900" i="1" dirty="0">
              <a:solidFill>
                <a:schemeClr val="tx1"/>
              </a:solidFill>
              <a:latin typeface="Times New Roman" panose="02020603050405020304" pitchFamily="18" charset="0"/>
              <a:cs typeface="Times New Roman" panose="02020603050405020304" pitchFamily="18" charset="0"/>
            </a:endParaRPr>
          </a:p>
          <a:p>
            <a:pPr marL="45720" indent="0">
              <a:buNone/>
            </a:pPr>
            <a:r>
              <a:rPr lang="ru-RU" sz="1900" i="1" dirty="0">
                <a:solidFill>
                  <a:schemeClr val="tx1"/>
                </a:solidFill>
                <a:latin typeface="Times New Roman" panose="02020603050405020304" pitchFamily="18" charset="0"/>
                <a:cs typeface="Times New Roman" panose="02020603050405020304" pitchFamily="18" charset="0"/>
              </a:rPr>
              <a:t>3) коррупционные проявления медицинских работников, непосредственно связанные с медицинской деятельностью.</a:t>
            </a:r>
          </a:p>
        </p:txBody>
      </p:sp>
      <p:pic>
        <p:nvPicPr>
          <p:cNvPr id="12" name="Объект 11"/>
          <p:cNvPicPr>
            <a:picLocks noGrp="1" noChangeAspect="1"/>
          </p:cNvPicPr>
          <p:nvPr>
            <p:ph sz="half" idx="2"/>
          </p:nvPr>
        </p:nvPicPr>
        <p:blipFill>
          <a:blip r:embed="rId2"/>
          <a:stretch>
            <a:fillRect/>
          </a:stretch>
        </p:blipFill>
        <p:spPr>
          <a:xfrm>
            <a:off x="6263957" y="2162625"/>
            <a:ext cx="4754563" cy="3425412"/>
          </a:xfrm>
          <a:prstGeom prst="rect">
            <a:avLst/>
          </a:prstGeom>
        </p:spPr>
      </p:pic>
    </p:spTree>
    <p:extLst>
      <p:ext uri="{BB962C8B-B14F-4D97-AF65-F5344CB8AC3E}">
        <p14:creationId xmlns:p14="http://schemas.microsoft.com/office/powerpoint/2010/main" val="2215305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ru-RU" sz="2800" b="1" i="1" dirty="0">
                <a:solidFill>
                  <a:schemeClr val="tx1"/>
                </a:solidFill>
                <a:latin typeface="Times New Roman" panose="02020603050405020304" pitchFamily="18" charset="0"/>
                <a:cs typeface="Times New Roman" panose="02020603050405020304" pitchFamily="18" charset="0"/>
              </a:rPr>
              <a:t>Причины и условия, порождающие коррупционные проявления в здравоохранении можно разделить на следующие группы</a:t>
            </a:r>
          </a:p>
        </p:txBody>
      </p:sp>
      <p:sp>
        <p:nvSpPr>
          <p:cNvPr id="3" name="Объект 2"/>
          <p:cNvSpPr>
            <a:spLocks noGrp="1"/>
          </p:cNvSpPr>
          <p:nvPr>
            <p:ph sz="half" idx="1"/>
          </p:nvPr>
        </p:nvSpPr>
        <p:spPr>
          <a:xfrm>
            <a:off x="1143000" y="2057398"/>
            <a:ext cx="4754880" cy="4448909"/>
          </a:xfrm>
        </p:spPr>
        <p:txBody>
          <a:bodyPr>
            <a:noAutofit/>
          </a:bodyPr>
          <a:lstStyle/>
          <a:p>
            <a:r>
              <a:rPr lang="ru-RU" sz="1900" i="1" dirty="0">
                <a:solidFill>
                  <a:schemeClr val="tx1"/>
                </a:solidFill>
                <a:latin typeface="Times New Roman" panose="02020603050405020304" pitchFamily="18" charset="0"/>
                <a:cs typeface="Times New Roman" panose="02020603050405020304" pitchFamily="18" charset="0"/>
              </a:rPr>
              <a:t>экономические (резкая дифференциация населения по имущественному признаку, экономическая нестабильность и др</a:t>
            </a:r>
            <a:r>
              <a:rPr lang="ru-RU" sz="1900" i="1" dirty="0" smtClean="0">
                <a:solidFill>
                  <a:schemeClr val="tx1"/>
                </a:solidFill>
                <a:latin typeface="Times New Roman" panose="02020603050405020304" pitchFamily="18" charset="0"/>
                <a:cs typeface="Times New Roman" panose="02020603050405020304" pitchFamily="18" charset="0"/>
              </a:rPr>
              <a:t>.);</a:t>
            </a:r>
            <a:endParaRPr lang="ru-RU" sz="1900" i="1" dirty="0">
              <a:solidFill>
                <a:schemeClr val="tx1"/>
              </a:solidFill>
              <a:latin typeface="Times New Roman" panose="02020603050405020304" pitchFamily="18" charset="0"/>
              <a:cs typeface="Times New Roman" panose="02020603050405020304" pitchFamily="18" charset="0"/>
            </a:endParaRPr>
          </a:p>
          <a:p>
            <a:r>
              <a:rPr lang="ru-RU" sz="1900" i="1" dirty="0" smtClean="0">
                <a:solidFill>
                  <a:schemeClr val="tx1"/>
                </a:solidFill>
                <a:latin typeface="Times New Roman" panose="02020603050405020304" pitchFamily="18" charset="0"/>
                <a:cs typeface="Times New Roman" panose="02020603050405020304" pitchFamily="18" charset="0"/>
              </a:rPr>
              <a:t>политические </a:t>
            </a:r>
            <a:r>
              <a:rPr lang="ru-RU" sz="1900" i="1" dirty="0">
                <a:solidFill>
                  <a:schemeClr val="tx1"/>
                </a:solidFill>
                <a:latin typeface="Times New Roman" panose="02020603050405020304" pitchFamily="18" charset="0"/>
                <a:cs typeface="Times New Roman" panose="02020603050405020304" pitchFamily="18" charset="0"/>
              </a:rPr>
              <a:t>(неразвитость института общественного контроля, недостаточно высокий уровень подготовки управленческих кадров, коррупция при обучении в медицинских ВУЗах и др</a:t>
            </a:r>
            <a:r>
              <a:rPr lang="ru-RU" sz="1900" i="1" dirty="0" smtClean="0">
                <a:solidFill>
                  <a:schemeClr val="tx1"/>
                </a:solidFill>
                <a:latin typeface="Times New Roman" panose="02020603050405020304" pitchFamily="18" charset="0"/>
                <a:cs typeface="Times New Roman" panose="02020603050405020304" pitchFamily="18" charset="0"/>
              </a:rPr>
              <a:t>.);</a:t>
            </a:r>
            <a:endParaRPr lang="ru-RU" sz="1900" i="1" dirty="0">
              <a:solidFill>
                <a:schemeClr val="tx1"/>
              </a:solidFill>
              <a:latin typeface="Times New Roman" panose="02020603050405020304" pitchFamily="18" charset="0"/>
              <a:cs typeface="Times New Roman" panose="02020603050405020304" pitchFamily="18" charset="0"/>
            </a:endParaRPr>
          </a:p>
          <a:p>
            <a:r>
              <a:rPr lang="ru-RU" sz="1900" i="1" dirty="0" smtClean="0">
                <a:solidFill>
                  <a:schemeClr val="tx1"/>
                </a:solidFill>
                <a:latin typeface="Times New Roman" panose="02020603050405020304" pitchFamily="18" charset="0"/>
                <a:cs typeface="Times New Roman" panose="02020603050405020304" pitchFamily="18" charset="0"/>
              </a:rPr>
              <a:t>социальные </a:t>
            </a:r>
            <a:r>
              <a:rPr lang="ru-RU" sz="1900" i="1" dirty="0">
                <a:solidFill>
                  <a:schemeClr val="tx1"/>
                </a:solidFill>
                <a:latin typeface="Times New Roman" panose="02020603050405020304" pitchFamily="18" charset="0"/>
                <a:cs typeface="Times New Roman" panose="02020603050405020304" pitchFamily="18" charset="0"/>
              </a:rPr>
              <a:t>(несоответствие роста потребностей и возможностей их удовлетворения, неравенство трудовых и бытовых условий различных категорий медицинских работников, недовольство общества состоянием здравоохранения в стране и др</a:t>
            </a:r>
            <a:r>
              <a:rPr lang="ru-RU" sz="1900" i="1" dirty="0" smtClean="0">
                <a:solidFill>
                  <a:schemeClr val="tx1"/>
                </a:solidFill>
                <a:latin typeface="Times New Roman" panose="02020603050405020304" pitchFamily="18" charset="0"/>
                <a:cs typeface="Times New Roman" panose="02020603050405020304" pitchFamily="18" charset="0"/>
              </a:rPr>
              <a:t>.);</a:t>
            </a:r>
            <a:endParaRPr lang="ru-RU" sz="1900" i="1" dirty="0">
              <a:solidFill>
                <a:schemeClr val="tx1"/>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p:txBody>
          <a:bodyPr>
            <a:normAutofit fontScale="92500"/>
          </a:bodyPr>
          <a:lstStyle/>
          <a:p>
            <a:r>
              <a:rPr lang="ru-RU" sz="2100" i="1" dirty="0">
                <a:solidFill>
                  <a:schemeClr val="tx1"/>
                </a:solidFill>
                <a:latin typeface="Times New Roman" panose="02020603050405020304" pitchFamily="18" charset="0"/>
                <a:cs typeface="Times New Roman" panose="02020603050405020304" pitchFamily="18" charset="0"/>
              </a:rPr>
              <a:t>организационные (недостатки контрольно-ревизионных мероприятий, недостаточная регламентация служебной деятельности медицинских работников, недостатки кадровой политики при назначении на руководящие должности в здравоохранении);</a:t>
            </a:r>
          </a:p>
          <a:p>
            <a:r>
              <a:rPr lang="ru-RU" sz="2100" i="1" dirty="0">
                <a:solidFill>
                  <a:schemeClr val="tx1"/>
                </a:solidFill>
                <a:latin typeface="Times New Roman" panose="02020603050405020304" pitchFamily="18" charset="0"/>
                <a:cs typeface="Times New Roman" panose="02020603050405020304" pitchFamily="18" charset="0"/>
              </a:rPr>
              <a:t>правовые  (наличие в законодательстве коррупционных норм и правовых пробелов);</a:t>
            </a:r>
          </a:p>
          <a:p>
            <a:r>
              <a:rPr lang="ru-RU" sz="2100" i="1" dirty="0">
                <a:solidFill>
                  <a:schemeClr val="tx1"/>
                </a:solidFill>
                <a:latin typeface="Times New Roman" panose="02020603050405020304" pitchFamily="18" charset="0"/>
                <a:cs typeface="Times New Roman" panose="02020603050405020304" pitchFamily="18" charset="0"/>
              </a:rPr>
              <a:t>нравственно-духовные (преломление норм морали).</a:t>
            </a:r>
          </a:p>
          <a:p>
            <a:endParaRPr lang="ru-RU" dirty="0"/>
          </a:p>
        </p:txBody>
      </p:sp>
    </p:spTree>
    <p:extLst>
      <p:ext uri="{BB962C8B-B14F-4D97-AF65-F5344CB8AC3E}">
        <p14:creationId xmlns:p14="http://schemas.microsoft.com/office/powerpoint/2010/main" val="3075557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600"/>
            <a:ext cx="9875520" cy="542926"/>
          </a:xfrm>
        </p:spPr>
        <p:txBody>
          <a:bodyPr>
            <a:normAutofit fontScale="90000"/>
          </a:bodyPr>
          <a:lstStyle/>
          <a:p>
            <a:pPr algn="ctr"/>
            <a:r>
              <a:rPr lang="ru-RU" sz="2800" b="1" i="1" dirty="0" smtClean="0">
                <a:solidFill>
                  <a:schemeClr val="tx1"/>
                </a:solidFill>
                <a:latin typeface="Times New Roman" panose="02020603050405020304" pitchFamily="18" charset="0"/>
                <a:cs typeface="Times New Roman" panose="02020603050405020304" pitchFamily="18" charset="0"/>
              </a:rPr>
              <a:t/>
            </a:r>
            <a:br>
              <a:rPr lang="ru-RU" sz="2800" b="1" i="1" dirty="0" smtClean="0">
                <a:solidFill>
                  <a:schemeClr val="tx1"/>
                </a:solidFill>
                <a:latin typeface="Times New Roman" panose="02020603050405020304" pitchFamily="18" charset="0"/>
                <a:cs typeface="Times New Roman" panose="02020603050405020304" pitchFamily="18" charset="0"/>
              </a:rPr>
            </a:br>
            <a:r>
              <a:rPr lang="ru-RU" sz="2800" b="1" i="1" dirty="0">
                <a:solidFill>
                  <a:schemeClr val="tx1"/>
                </a:solidFill>
                <a:latin typeface="Times New Roman" panose="02020603050405020304" pitchFamily="18" charset="0"/>
                <a:cs typeface="Times New Roman" panose="02020603050405020304" pitchFamily="18" charset="0"/>
              </a:rPr>
              <a:t/>
            </a:r>
            <a:br>
              <a:rPr lang="ru-RU" sz="2800" b="1" i="1" dirty="0">
                <a:solidFill>
                  <a:schemeClr val="tx1"/>
                </a:solidFill>
                <a:latin typeface="Times New Roman" panose="02020603050405020304" pitchFamily="18" charset="0"/>
                <a:cs typeface="Times New Roman" panose="02020603050405020304" pitchFamily="18" charset="0"/>
              </a:rPr>
            </a:br>
            <a:r>
              <a:rPr lang="ru-RU" sz="2800" b="1" i="1" dirty="0" smtClean="0">
                <a:solidFill>
                  <a:schemeClr val="tx1"/>
                </a:solidFill>
                <a:latin typeface="Times New Roman" panose="02020603050405020304" pitchFamily="18" charset="0"/>
                <a:cs typeface="Times New Roman" panose="02020603050405020304" pitchFamily="18" charset="0"/>
              </a:rPr>
              <a:t/>
            </a:r>
            <a:br>
              <a:rPr lang="ru-RU" sz="2800" b="1" i="1" dirty="0" smtClean="0">
                <a:solidFill>
                  <a:schemeClr val="tx1"/>
                </a:solidFill>
                <a:latin typeface="Times New Roman" panose="02020603050405020304" pitchFamily="18" charset="0"/>
                <a:cs typeface="Times New Roman" panose="02020603050405020304" pitchFamily="18" charset="0"/>
              </a:rPr>
            </a:br>
            <a:r>
              <a:rPr lang="ru-RU" sz="3100" b="1" i="1" dirty="0" smtClean="0">
                <a:solidFill>
                  <a:schemeClr val="tx1"/>
                </a:solidFill>
                <a:latin typeface="Times New Roman" panose="02020603050405020304" pitchFamily="18" charset="0"/>
                <a:cs typeface="Times New Roman" panose="02020603050405020304" pitchFamily="18" charset="0"/>
              </a:rPr>
              <a:t>Виды коррупции</a:t>
            </a:r>
            <a:r>
              <a:rPr lang="ru-RU" sz="2800" b="1" i="1" dirty="0" smtClean="0">
                <a:solidFill>
                  <a:schemeClr val="tx1"/>
                </a:solidFill>
                <a:latin typeface="Times New Roman" panose="02020603050405020304" pitchFamily="18" charset="0"/>
                <a:cs typeface="Times New Roman" panose="02020603050405020304" pitchFamily="18" charset="0"/>
              </a:rPr>
              <a:t/>
            </a:r>
            <a:br>
              <a:rPr lang="ru-RU" sz="2800" b="1" i="1" dirty="0" smtClean="0">
                <a:solidFill>
                  <a:schemeClr val="tx1"/>
                </a:solidFill>
                <a:latin typeface="Times New Roman" panose="02020603050405020304" pitchFamily="18" charset="0"/>
                <a:cs typeface="Times New Roman" panose="02020603050405020304" pitchFamily="18" charset="0"/>
              </a:rPr>
            </a:br>
            <a:r>
              <a:rPr lang="ru-RU" sz="2100" i="1" dirty="0" smtClean="0">
                <a:solidFill>
                  <a:schemeClr val="tx1"/>
                </a:solidFill>
                <a:latin typeface="Times New Roman" panose="02020603050405020304" pitchFamily="18" charset="0"/>
                <a:cs typeface="Times New Roman" panose="02020603050405020304" pitchFamily="18" charset="0"/>
              </a:rPr>
              <a:t>Коррупция </a:t>
            </a:r>
            <a:r>
              <a:rPr lang="ru-RU" sz="2100" i="1" dirty="0">
                <a:solidFill>
                  <a:schemeClr val="tx1"/>
                </a:solidFill>
                <a:latin typeface="Times New Roman" panose="02020603050405020304" pitchFamily="18" charset="0"/>
                <a:cs typeface="Times New Roman" panose="02020603050405020304" pitchFamily="18" charset="0"/>
              </a:rPr>
              <a:t>в медицине </a:t>
            </a:r>
            <a:r>
              <a:rPr lang="ru-RU" sz="2100" i="1" dirty="0" smtClean="0">
                <a:solidFill>
                  <a:schemeClr val="tx1"/>
                </a:solidFill>
                <a:latin typeface="Times New Roman" panose="02020603050405020304" pitchFamily="18" charset="0"/>
                <a:cs typeface="Times New Roman" panose="02020603050405020304" pitchFamily="18" charset="0"/>
              </a:rPr>
              <a:t>характеризуется </a:t>
            </a:r>
            <a:r>
              <a:rPr lang="ru-RU" sz="2100" i="1" dirty="0">
                <a:solidFill>
                  <a:schemeClr val="tx1"/>
                </a:solidFill>
                <a:latin typeface="Times New Roman" panose="02020603050405020304" pitchFamily="18" charset="0"/>
                <a:cs typeface="Times New Roman" panose="02020603050405020304" pitchFamily="18" charset="0"/>
              </a:rPr>
              <a:t>самыми разными коррупционными явлениями.</a:t>
            </a:r>
            <a:br>
              <a:rPr lang="ru-RU" sz="2100" i="1" dirty="0">
                <a:solidFill>
                  <a:schemeClr val="tx1"/>
                </a:solidFill>
                <a:latin typeface="Times New Roman" panose="02020603050405020304" pitchFamily="18" charset="0"/>
                <a:cs typeface="Times New Roman" panose="02020603050405020304" pitchFamily="18" charset="0"/>
              </a:rPr>
            </a:br>
            <a:r>
              <a:rPr lang="ru-RU" sz="2100" i="1" dirty="0">
                <a:solidFill>
                  <a:schemeClr val="tx1"/>
                </a:solidFill>
                <a:latin typeface="Times New Roman" panose="02020603050405020304" pitchFamily="18" charset="0"/>
                <a:cs typeface="Times New Roman" panose="02020603050405020304" pitchFamily="18" charset="0"/>
              </a:rPr>
              <a:t/>
            </a:r>
            <a:br>
              <a:rPr lang="ru-RU" sz="2100" i="1" dirty="0">
                <a:solidFill>
                  <a:schemeClr val="tx1"/>
                </a:solidFill>
                <a:latin typeface="Times New Roman" panose="02020603050405020304" pitchFamily="18" charset="0"/>
                <a:cs typeface="Times New Roman" panose="02020603050405020304" pitchFamily="18" charset="0"/>
              </a:rPr>
            </a:br>
            <a:r>
              <a:rPr lang="ru-RU" sz="2800" b="1" i="1" dirty="0">
                <a:solidFill>
                  <a:schemeClr val="tx1"/>
                </a:solidFill>
                <a:latin typeface="Times New Roman" panose="02020603050405020304" pitchFamily="18" charset="0"/>
                <a:cs typeface="Times New Roman" panose="02020603050405020304" pitchFamily="18" charset="0"/>
              </a:rPr>
              <a:t/>
            </a:r>
            <a:br>
              <a:rPr lang="ru-RU" sz="2800" b="1" i="1" dirty="0">
                <a:solidFill>
                  <a:schemeClr val="tx1"/>
                </a:solidFill>
                <a:latin typeface="Times New Roman" panose="02020603050405020304" pitchFamily="18" charset="0"/>
                <a:cs typeface="Times New Roman" panose="02020603050405020304" pitchFamily="18" charset="0"/>
              </a:rPr>
            </a:br>
            <a:endParaRPr lang="ru-RU" sz="2800" b="1" i="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457201" y="1247775"/>
            <a:ext cx="5495924" cy="5124451"/>
          </a:xfrm>
        </p:spPr>
        <p:txBody>
          <a:bodyPr>
            <a:normAutofit fontScale="25000" lnSpcReduction="20000"/>
          </a:bodyPr>
          <a:lstStyle/>
          <a:p>
            <a:endParaRPr lang="ru-RU" dirty="0"/>
          </a:p>
          <a:p>
            <a:pPr>
              <a:lnSpc>
                <a:spcPct val="120000"/>
              </a:lnSpc>
            </a:pPr>
            <a:r>
              <a:rPr lang="ru-RU" sz="7400" i="1" dirty="0" smtClean="0">
                <a:solidFill>
                  <a:schemeClr val="tx1"/>
                </a:solidFill>
                <a:latin typeface="Times New Roman" panose="02020603050405020304" pitchFamily="18" charset="0"/>
                <a:cs typeface="Times New Roman" panose="02020603050405020304" pitchFamily="18" charset="0"/>
              </a:rPr>
              <a:t>Незаконная </a:t>
            </a:r>
            <a:r>
              <a:rPr lang="ru-RU" sz="7400" i="1" dirty="0">
                <a:solidFill>
                  <a:schemeClr val="tx1"/>
                </a:solidFill>
                <a:latin typeface="Times New Roman" panose="02020603050405020304" pitchFamily="18" charset="0"/>
                <a:cs typeface="Times New Roman" panose="02020603050405020304" pitchFamily="18" charset="0"/>
              </a:rPr>
              <a:t>растрата и хищение финансовых средств, которые выделены организации из бюджетов всех уровней, а также получение доходов со стороны потребителей </a:t>
            </a:r>
            <a:r>
              <a:rPr lang="ru-RU" sz="7400" i="1" dirty="0" err="1">
                <a:solidFill>
                  <a:schemeClr val="tx1"/>
                </a:solidFill>
                <a:latin typeface="Times New Roman" panose="02020603050405020304" pitchFamily="18" charset="0"/>
                <a:cs typeface="Times New Roman" panose="02020603050405020304" pitchFamily="18" charset="0"/>
              </a:rPr>
              <a:t>медуслуг</a:t>
            </a:r>
            <a:r>
              <a:rPr lang="ru-RU" sz="7400" i="1" dirty="0" smtClean="0">
                <a:solidFill>
                  <a:schemeClr val="tx1"/>
                </a:solidFill>
                <a:latin typeface="Times New Roman" panose="02020603050405020304" pitchFamily="18" charset="0"/>
                <a:cs typeface="Times New Roman" panose="02020603050405020304" pitchFamily="18" charset="0"/>
              </a:rPr>
              <a:t>.</a:t>
            </a:r>
            <a:endParaRPr lang="ru-RU" sz="7400" i="1" dirty="0">
              <a:solidFill>
                <a:schemeClr val="tx1"/>
              </a:solidFill>
              <a:latin typeface="Times New Roman" panose="02020603050405020304" pitchFamily="18" charset="0"/>
              <a:cs typeface="Times New Roman" panose="02020603050405020304" pitchFamily="18" charset="0"/>
            </a:endParaRPr>
          </a:p>
          <a:p>
            <a:pPr>
              <a:lnSpc>
                <a:spcPct val="120000"/>
              </a:lnSpc>
            </a:pPr>
            <a:r>
              <a:rPr lang="ru-RU" sz="7400" i="1" dirty="0" smtClean="0">
                <a:solidFill>
                  <a:schemeClr val="tx1"/>
                </a:solidFill>
                <a:latin typeface="Times New Roman" panose="02020603050405020304" pitchFamily="18" charset="0"/>
                <a:cs typeface="Times New Roman" panose="02020603050405020304" pitchFamily="18" charset="0"/>
              </a:rPr>
              <a:t>Коррупция </a:t>
            </a:r>
            <a:r>
              <a:rPr lang="ru-RU" sz="7400" i="1" dirty="0">
                <a:solidFill>
                  <a:schemeClr val="tx1"/>
                </a:solidFill>
                <a:latin typeface="Times New Roman" panose="02020603050405020304" pitchFamily="18" charset="0"/>
                <a:cs typeface="Times New Roman" panose="02020603050405020304" pitchFamily="18" charset="0"/>
              </a:rPr>
              <a:t>в сфере </a:t>
            </a:r>
            <a:r>
              <a:rPr lang="ru-RU" sz="7400" i="1" dirty="0" err="1">
                <a:solidFill>
                  <a:schemeClr val="tx1"/>
                </a:solidFill>
                <a:latin typeface="Times New Roman" panose="02020603050405020304" pitchFamily="18" charset="0"/>
                <a:cs typeface="Times New Roman" panose="02020603050405020304" pitchFamily="18" charset="0"/>
              </a:rPr>
              <a:t>госзакупок</a:t>
            </a:r>
            <a:r>
              <a:rPr lang="ru-RU" sz="7400" i="1" dirty="0">
                <a:solidFill>
                  <a:schemeClr val="tx1"/>
                </a:solidFill>
                <a:latin typeface="Times New Roman" panose="02020603050405020304" pitchFamily="18" charset="0"/>
                <a:cs typeface="Times New Roman" panose="02020603050405020304" pitchFamily="18" charset="0"/>
              </a:rPr>
              <a:t>. В этом направлении нередко встречаются сговоры, распространены системы «откатов», что приводит к завышению цен на получаемые организацией услуги и товары</a:t>
            </a:r>
            <a:r>
              <a:rPr lang="ru-RU" sz="7400" i="1" dirty="0" smtClean="0">
                <a:solidFill>
                  <a:schemeClr val="tx1"/>
                </a:solidFill>
                <a:latin typeface="Times New Roman" panose="02020603050405020304" pitchFamily="18" charset="0"/>
                <a:cs typeface="Times New Roman" panose="02020603050405020304" pitchFamily="18" charset="0"/>
              </a:rPr>
              <a:t>.</a:t>
            </a:r>
            <a:endParaRPr lang="ru-RU" sz="7400" i="1" dirty="0">
              <a:solidFill>
                <a:schemeClr val="tx1"/>
              </a:solidFill>
              <a:latin typeface="Times New Roman" panose="02020603050405020304" pitchFamily="18" charset="0"/>
              <a:cs typeface="Times New Roman" panose="02020603050405020304" pitchFamily="18" charset="0"/>
            </a:endParaRPr>
          </a:p>
          <a:p>
            <a:pPr>
              <a:lnSpc>
                <a:spcPct val="120000"/>
              </a:lnSpc>
            </a:pPr>
            <a:r>
              <a:rPr lang="ru-RU" sz="7400" i="1" dirty="0" smtClean="0">
                <a:solidFill>
                  <a:schemeClr val="tx1"/>
                </a:solidFill>
                <a:latin typeface="Times New Roman" panose="02020603050405020304" pitchFamily="18" charset="0"/>
                <a:cs typeface="Times New Roman" panose="02020603050405020304" pitchFamily="18" charset="0"/>
              </a:rPr>
              <a:t>Коррупция </a:t>
            </a:r>
            <a:r>
              <a:rPr lang="ru-RU" sz="7400" i="1" dirty="0">
                <a:solidFill>
                  <a:schemeClr val="tx1"/>
                </a:solidFill>
                <a:latin typeface="Times New Roman" panose="02020603050405020304" pitchFamily="18" charset="0"/>
                <a:cs typeface="Times New Roman" panose="02020603050405020304" pitchFamily="18" charset="0"/>
              </a:rPr>
              <a:t>путем подделки платежных документов. С этой целью фальсифицируются платежные и расходные документы, квитанции, предоставляются поддельные документы в страховые компании, оказываются услуги привилегированным клиентам</a:t>
            </a:r>
            <a:r>
              <a:rPr lang="ru-RU" sz="7400" i="1" dirty="0" smtClean="0">
                <a:solidFill>
                  <a:schemeClr val="tx1"/>
                </a:solidFill>
                <a:latin typeface="Times New Roman" panose="02020603050405020304" pitchFamily="18" charset="0"/>
                <a:cs typeface="Times New Roman" panose="02020603050405020304" pitchFamily="18" charset="0"/>
              </a:rPr>
              <a:t>.</a:t>
            </a:r>
            <a:endParaRPr lang="ru-RU" sz="7400" i="1" dirty="0">
              <a:solidFill>
                <a:schemeClr val="tx1"/>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5953124" y="1485900"/>
            <a:ext cx="6134101" cy="5915024"/>
          </a:xfrm>
        </p:spPr>
        <p:txBody>
          <a:bodyPr>
            <a:normAutofit fontScale="25000" lnSpcReduction="20000"/>
          </a:bodyPr>
          <a:lstStyle/>
          <a:p>
            <a:pPr>
              <a:lnSpc>
                <a:spcPct val="120000"/>
              </a:lnSpc>
            </a:pPr>
            <a:r>
              <a:rPr lang="ru-RU" sz="7600" i="1" dirty="0" smtClean="0">
                <a:solidFill>
                  <a:schemeClr val="tx1"/>
                </a:solidFill>
                <a:latin typeface="Times New Roman" panose="02020603050405020304" pitchFamily="18" charset="0"/>
                <a:cs typeface="Times New Roman" panose="02020603050405020304" pitchFamily="18" charset="0"/>
              </a:rPr>
              <a:t>Коррупция </a:t>
            </a:r>
            <a:r>
              <a:rPr lang="ru-RU" sz="7600" i="1" dirty="0">
                <a:solidFill>
                  <a:schemeClr val="tx1"/>
                </a:solidFill>
                <a:latin typeface="Times New Roman" panose="02020603050405020304" pitchFamily="18" charset="0"/>
                <a:cs typeface="Times New Roman" panose="02020603050405020304" pitchFamily="18" charset="0"/>
              </a:rPr>
              <a:t>с поставками лекарственных средств и </a:t>
            </a:r>
            <a:r>
              <a:rPr lang="ru-RU" sz="7600" i="1" dirty="0" err="1">
                <a:solidFill>
                  <a:schemeClr val="tx1"/>
                </a:solidFill>
                <a:latin typeface="Times New Roman" panose="02020603050405020304" pitchFamily="18" charset="0"/>
                <a:cs typeface="Times New Roman" panose="02020603050405020304" pitchFamily="18" charset="0"/>
              </a:rPr>
              <a:t>медизделий</a:t>
            </a:r>
            <a:r>
              <a:rPr lang="ru-RU" sz="7600" i="1" dirty="0">
                <a:solidFill>
                  <a:schemeClr val="tx1"/>
                </a:solidFill>
                <a:latin typeface="Times New Roman" panose="02020603050405020304" pitchFamily="18" charset="0"/>
                <a:cs typeface="Times New Roman" panose="02020603050405020304" pitchFamily="18" charset="0"/>
              </a:rPr>
              <a:t>. Среди коррупционных преступлений, совершаемых должностными лицами можно встретить расхищение медпрепаратов на всех этапах их распределения между организациями. Чиновники разных уровней занимаются вымогательством, требуя от поставщиков денежные средства для разрешения продажи тех или иных препаратов, нередко выдаются разрешения на продажу поддельных или недоброкачественных медикаментов.</a:t>
            </a:r>
          </a:p>
          <a:p>
            <a:pPr>
              <a:lnSpc>
                <a:spcPct val="120000"/>
              </a:lnSpc>
            </a:pPr>
            <a:r>
              <a:rPr lang="ru-RU" sz="7600" i="1" dirty="0" smtClean="0">
                <a:solidFill>
                  <a:schemeClr val="tx1"/>
                </a:solidFill>
                <a:latin typeface="Times New Roman" panose="02020603050405020304" pitchFamily="18" charset="0"/>
                <a:cs typeface="Times New Roman" panose="02020603050405020304" pitchFamily="18" charset="0"/>
              </a:rPr>
              <a:t>Коррупция </a:t>
            </a:r>
            <a:r>
              <a:rPr lang="ru-RU" sz="7600" i="1" dirty="0">
                <a:solidFill>
                  <a:schemeClr val="tx1"/>
                </a:solidFill>
                <a:latin typeface="Times New Roman" panose="02020603050405020304" pitchFamily="18" charset="0"/>
                <a:cs typeface="Times New Roman" panose="02020603050405020304" pitchFamily="18" charset="0"/>
              </a:rPr>
              <a:t>в сфере здравоохранения при оказании медицинских услуг. В этом случае денежные средства вымогаются за предоставление тех </a:t>
            </a:r>
            <a:r>
              <a:rPr lang="ru-RU" sz="7600" i="1" dirty="0" err="1">
                <a:solidFill>
                  <a:schemeClr val="tx1"/>
                </a:solidFill>
                <a:latin typeface="Times New Roman" panose="02020603050405020304" pitchFamily="18" charset="0"/>
                <a:cs typeface="Times New Roman" panose="02020603050405020304" pitchFamily="18" charset="0"/>
              </a:rPr>
              <a:t>медуслуг</a:t>
            </a:r>
            <a:r>
              <a:rPr lang="ru-RU" sz="7600" i="1" dirty="0">
                <a:solidFill>
                  <a:schemeClr val="tx1"/>
                </a:solidFill>
                <a:latin typeface="Times New Roman" panose="02020603050405020304" pitchFamily="18" charset="0"/>
                <a:cs typeface="Times New Roman" panose="02020603050405020304" pitchFamily="18" charset="0"/>
              </a:rPr>
              <a:t>, которые должны предоставляться пациентам бесплатно и т.д.</a:t>
            </a:r>
          </a:p>
          <a:p>
            <a:endParaRPr lang="ru-RU" dirty="0"/>
          </a:p>
        </p:txBody>
      </p:sp>
    </p:spTree>
    <p:extLst>
      <p:ext uri="{BB962C8B-B14F-4D97-AF65-F5344CB8AC3E}">
        <p14:creationId xmlns:p14="http://schemas.microsoft.com/office/powerpoint/2010/main" val="687743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ru-RU" sz="2800" b="1" i="1" dirty="0" smtClean="0">
                <a:solidFill>
                  <a:schemeClr val="tx1"/>
                </a:solidFill>
                <a:latin typeface="Times New Roman" panose="02020603050405020304" pitchFamily="18" charset="0"/>
                <a:cs typeface="Times New Roman" panose="02020603050405020304" pitchFamily="18" charset="0"/>
              </a:rPr>
              <a:t/>
            </a:r>
            <a:br>
              <a:rPr lang="ru-RU" sz="2800" b="1" i="1" dirty="0" smtClean="0">
                <a:solidFill>
                  <a:schemeClr val="tx1"/>
                </a:solidFill>
                <a:latin typeface="Times New Roman" panose="02020603050405020304" pitchFamily="18" charset="0"/>
                <a:cs typeface="Times New Roman" panose="02020603050405020304" pitchFamily="18" charset="0"/>
              </a:rPr>
            </a:br>
            <a:endParaRPr lang="ru-RU" sz="2800" b="1" i="1" dirty="0">
              <a:solidFill>
                <a:schemeClr val="tx1"/>
              </a:solidFill>
              <a:latin typeface="Times New Roman" panose="02020603050405020304" pitchFamily="18" charset="0"/>
              <a:cs typeface="Times New Roman" panose="02020603050405020304" pitchFamily="18" charset="0"/>
            </a:endParaRPr>
          </a:p>
        </p:txBody>
      </p:sp>
      <p:sp>
        <p:nvSpPr>
          <p:cNvPr id="6" name="Текст 5"/>
          <p:cNvSpPr>
            <a:spLocks noGrp="1"/>
          </p:cNvSpPr>
          <p:nvPr>
            <p:ph type="body" idx="1"/>
          </p:nvPr>
        </p:nvSpPr>
        <p:spPr/>
        <p:txBody>
          <a:bodyPr/>
          <a:lstStyle/>
          <a:p>
            <a:endParaRPr lang="ru-RU"/>
          </a:p>
        </p:txBody>
      </p:sp>
      <p:sp>
        <p:nvSpPr>
          <p:cNvPr id="8" name="Объект 7"/>
          <p:cNvSpPr>
            <a:spLocks noGrp="1"/>
          </p:cNvSpPr>
          <p:nvPr>
            <p:ph sz="quarter" idx="4"/>
          </p:nvPr>
        </p:nvSpPr>
        <p:spPr>
          <a:xfrm>
            <a:off x="6449172" y="515137"/>
            <a:ext cx="4754880" cy="2913863"/>
          </a:xfrm>
        </p:spPr>
        <p:txBody>
          <a:bodyPr>
            <a:noAutofit/>
          </a:bodyPr>
          <a:lstStyle/>
          <a:p>
            <a:r>
              <a:rPr lang="ru-RU" sz="2300" b="1" i="1" dirty="0" smtClean="0">
                <a:latin typeface="Times New Roman" panose="02020603050405020304" pitchFamily="18" charset="0"/>
                <a:cs typeface="Times New Roman" panose="02020603050405020304" pitchFamily="18" charset="0"/>
              </a:rPr>
              <a:t>Взятка – </a:t>
            </a:r>
            <a:r>
              <a:rPr lang="ru-RU" sz="2300" b="1" i="1" dirty="0">
                <a:latin typeface="Times New Roman" panose="02020603050405020304" pitchFamily="18" charset="0"/>
                <a:cs typeface="Times New Roman" panose="02020603050405020304" pitchFamily="18" charset="0"/>
              </a:rPr>
              <a:t>это </a:t>
            </a:r>
            <a:r>
              <a:rPr lang="ru-RU" sz="2300" b="1" i="1" dirty="0" smtClean="0">
                <a:latin typeface="Times New Roman" panose="02020603050405020304" pitchFamily="18" charset="0"/>
                <a:cs typeface="Times New Roman" panose="02020603050405020304" pitchFamily="18" charset="0"/>
              </a:rPr>
              <a:t>деньги </a:t>
            </a:r>
            <a:r>
              <a:rPr lang="ru-RU" sz="2300" b="1" i="1" dirty="0">
                <a:latin typeface="Times New Roman" panose="02020603050405020304" pitchFamily="18" charset="0"/>
                <a:cs typeface="Times New Roman" panose="02020603050405020304" pitchFamily="18" charset="0"/>
              </a:rPr>
              <a:t>или материальные ценности, незаконное оказание услуг имущественного характера, предоставление иных имущественных прав должностному лицу как подкуп, как оплата караемых законом </a:t>
            </a:r>
            <a:r>
              <a:rPr lang="ru-RU" sz="2300" b="1" i="1" dirty="0" smtClean="0">
                <a:latin typeface="Times New Roman" panose="02020603050405020304" pitchFamily="18" charset="0"/>
                <a:cs typeface="Times New Roman" panose="02020603050405020304" pitchFamily="18" charset="0"/>
              </a:rPr>
              <a:t>действий</a:t>
            </a:r>
            <a:endParaRPr lang="ru-RU" sz="2300" b="1" i="1" dirty="0">
              <a:latin typeface="Times New Roman" panose="02020603050405020304" pitchFamily="18" charset="0"/>
              <a:cs typeface="Times New Roman" panose="02020603050405020304" pitchFamily="18" charset="0"/>
            </a:endParaRPr>
          </a:p>
        </p:txBody>
      </p:sp>
      <p:graphicFrame>
        <p:nvGraphicFramePr>
          <p:cNvPr id="9" name="Объект 8"/>
          <p:cNvGraphicFramePr>
            <a:graphicFrameLocks noGrp="1"/>
          </p:cNvGraphicFramePr>
          <p:nvPr>
            <p:ph sz="half" idx="4294967295"/>
            <p:extLst>
              <p:ext uri="{D42A27DB-BD31-4B8C-83A1-F6EECF244321}">
                <p14:modId xmlns:p14="http://schemas.microsoft.com/office/powerpoint/2010/main" val="2429821731"/>
              </p:ext>
            </p:extLst>
          </p:nvPr>
        </p:nvGraphicFramePr>
        <p:xfrm>
          <a:off x="529389" y="515137"/>
          <a:ext cx="5566611" cy="5564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stretch>
            <a:fillRect/>
          </a:stretch>
        </p:blipFill>
        <p:spPr>
          <a:xfrm>
            <a:off x="6776185" y="3544433"/>
            <a:ext cx="4427867" cy="2535692"/>
          </a:xfrm>
          <a:prstGeom prst="rect">
            <a:avLst/>
          </a:prstGeom>
        </p:spPr>
      </p:pic>
    </p:spTree>
    <p:extLst>
      <p:ext uri="{BB962C8B-B14F-4D97-AF65-F5344CB8AC3E}">
        <p14:creationId xmlns:p14="http://schemas.microsoft.com/office/powerpoint/2010/main" val="1182000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67126" y="246617"/>
            <a:ext cx="11857748" cy="6236749"/>
          </a:xfrm>
          <a:prstGeom prst="rect">
            <a:avLst/>
          </a:prstGeom>
        </p:spPr>
      </p:pic>
    </p:spTree>
    <p:extLst>
      <p:ext uri="{BB962C8B-B14F-4D97-AF65-F5344CB8AC3E}">
        <p14:creationId xmlns:p14="http://schemas.microsoft.com/office/powerpoint/2010/main" val="1329162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601"/>
            <a:ext cx="9875520" cy="937846"/>
          </a:xfrm>
        </p:spPr>
        <p:txBody>
          <a:bodyPr>
            <a:normAutofit fontScale="90000"/>
          </a:bodyPr>
          <a:lstStyle/>
          <a:p>
            <a:pPr algn="ctr"/>
            <a:r>
              <a:rPr lang="ru-RU" sz="3100" b="1" i="1" dirty="0">
                <a:solidFill>
                  <a:schemeClr val="tx1"/>
                </a:solidFill>
                <a:latin typeface="Times New Roman" panose="02020603050405020304" pitchFamily="18" charset="0"/>
                <a:cs typeface="Times New Roman" panose="02020603050405020304" pitchFamily="18" charset="0"/>
              </a:rPr>
              <a:t>Распространенные типы взяток в медицине</a:t>
            </a:r>
            <a:r>
              <a:rPr lang="ru-RU" b="1" i="1" dirty="0">
                <a:solidFill>
                  <a:schemeClr val="tx1"/>
                </a:solidFill>
                <a:latin typeface="Times New Roman" panose="02020603050405020304" pitchFamily="18" charset="0"/>
                <a:cs typeface="Times New Roman" panose="02020603050405020304" pitchFamily="18" charset="0"/>
              </a:rPr>
              <a:t/>
            </a:r>
            <a:br>
              <a:rPr lang="ru-RU" b="1" i="1" dirty="0">
                <a:solidFill>
                  <a:schemeClr val="tx1"/>
                </a:solidFill>
                <a:latin typeface="Times New Roman" panose="02020603050405020304" pitchFamily="18" charset="0"/>
                <a:cs typeface="Times New Roman" panose="02020603050405020304" pitchFamily="18" charset="0"/>
              </a:rPr>
            </a:br>
            <a:endParaRPr lang="ru-RU" b="1"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4270371209"/>
              </p:ext>
            </p:extLst>
          </p:nvPr>
        </p:nvGraphicFramePr>
        <p:xfrm>
          <a:off x="817685" y="993531"/>
          <a:ext cx="10691446" cy="5503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2940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Базис</Template>
  <TotalTime>866</TotalTime>
  <Words>1154</Words>
  <Application>Microsoft Office PowerPoint</Application>
  <PresentationFormat>Широкоэкранный</PresentationFormat>
  <Paragraphs>68</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Corbel</vt:lpstr>
      <vt:lpstr>Times New Roman</vt:lpstr>
      <vt:lpstr>Wingdings</vt:lpstr>
      <vt:lpstr>Базис</vt:lpstr>
      <vt:lpstr> Противодействие коррупции  в сфере здравоохранения</vt:lpstr>
      <vt:lpstr>Презентация PowerPoint</vt:lpstr>
      <vt:lpstr>   Коррупция пронизывает все сферы жизнедеятельности общества, в том числе и здравоохранение </vt:lpstr>
      <vt:lpstr>Классификация коррупционных проявлений,  совершаемых в здравоохранении, делится на три группы</vt:lpstr>
      <vt:lpstr>Причины и условия, порождающие коррупционные проявления в здравоохранении можно разделить на следующие группы</vt:lpstr>
      <vt:lpstr>   Виды коррупции Коррупция в медицине характеризуется самыми разными коррупционными явлениями.   </vt:lpstr>
      <vt:lpstr> </vt:lpstr>
      <vt:lpstr>Презентация PowerPoint</vt:lpstr>
      <vt:lpstr>Распространенные типы взяток в медицине </vt:lpstr>
      <vt:lpstr>Уголовная ответственность за коррупционные правонарушения</vt:lpstr>
      <vt:lpstr>Результаты работы правоохранительных органов  г. Сургута по выявлению и раскрытию в 2024 году коррупционных преступлений (правонарушений)</vt:lpstr>
      <vt:lpstr>Сообщи о случаях коррупционных правонарушений (преступлений)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Противодействие коррупции в сфере здравоохранения</dc:title>
  <dc:creator>Исаева Ирина Сергеевна</dc:creator>
  <cp:lastModifiedBy>Исаева Ирина Сергеевна</cp:lastModifiedBy>
  <cp:revision>53</cp:revision>
  <dcterms:created xsi:type="dcterms:W3CDTF">2025-02-07T06:53:55Z</dcterms:created>
  <dcterms:modified xsi:type="dcterms:W3CDTF">2025-03-10T09:59:28Z</dcterms:modified>
</cp:coreProperties>
</file>