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64" r:id="rId5"/>
    <p:sldId id="265" r:id="rId6"/>
    <p:sldId id="260" r:id="rId7"/>
    <p:sldId id="267" r:id="rId8"/>
    <p:sldId id="266" r:id="rId9"/>
    <p:sldId id="268" r:id="rId10"/>
    <p:sldId id="262" r:id="rId11"/>
    <p:sldId id="269" r:id="rId12"/>
    <p:sldId id="270" r:id="rId13"/>
    <p:sldId id="271" r:id="rId14"/>
    <p:sldId id="272" r:id="rId15"/>
    <p:sldId id="273" r:id="rId16"/>
    <p:sldId id="274" r:id="rId1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12E1AAD-6426-4541-AA25-F433440CD374}">
          <p14:sldIdLst>
            <p14:sldId id="256"/>
            <p14:sldId id="257"/>
            <p14:sldId id="258"/>
          </p14:sldIdLst>
        </p14:section>
        <p14:section name="Раздел без заголовка" id="{DE0190D1-7FBE-44CA-A5DD-61392A1D8EAD}">
          <p14:sldIdLst>
            <p14:sldId id="264"/>
            <p14:sldId id="265"/>
            <p14:sldId id="260"/>
            <p14:sldId id="267"/>
            <p14:sldId id="266"/>
            <p14:sldId id="268"/>
            <p14:sldId id="262"/>
            <p14:sldId id="269"/>
            <p14:sldId id="270"/>
            <p14:sldId id="271"/>
            <p14:sldId id="272"/>
            <p14:sldId id="273"/>
            <p14:sldId id="27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1F8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63" autoAdjust="0"/>
    <p:restoredTop sz="94657" autoAdjust="0"/>
  </p:normalViewPr>
  <p:slideViewPr>
    <p:cSldViewPr>
      <p:cViewPr>
        <p:scale>
          <a:sx n="118" d="100"/>
          <a:sy n="118" d="100"/>
        </p:scale>
        <p:origin x="-1434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9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Excel2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Excel3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Excel4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проведенных заседаний </a:t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принятых решениях 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5254007005425366"/>
          <c:y val="1.8749999999999999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888925447030103"/>
          <c:y val="0.12703125000000001"/>
          <c:w val="0.86623815302573215"/>
          <c:h val="0.4876761378365366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Количество заседаний </c:v>
                </c:pt>
                <c:pt idx="1">
                  <c:v>Количество рассмотренных вопросов</c:v>
                </c:pt>
                <c:pt idx="2">
                  <c:v>О признании в СОП родителей</c:v>
                </c:pt>
                <c:pt idx="3">
                  <c:v>О признании в СОП детей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24</c:v>
                </c:pt>
                <c:pt idx="1">
                  <c:v>20</c:v>
                </c:pt>
                <c:pt idx="2">
                  <c:v>14</c:v>
                </c:pt>
                <c:pt idx="3">
                  <c:v>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Количество заседаний </c:v>
                </c:pt>
                <c:pt idx="1">
                  <c:v>Количество рассмотренных вопросов</c:v>
                </c:pt>
                <c:pt idx="2">
                  <c:v>О признании в СОП родителей</c:v>
                </c:pt>
                <c:pt idx="3">
                  <c:v>О признании в СОП детей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31</c:v>
                </c:pt>
                <c:pt idx="1">
                  <c:v>27</c:v>
                </c:pt>
                <c:pt idx="2">
                  <c:v>21</c:v>
                </c:pt>
                <c:pt idx="3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6699648"/>
        <c:axId val="35144256"/>
        <c:axId val="0"/>
      </c:bar3DChart>
      <c:catAx>
        <c:axId val="36699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35144256"/>
        <c:crosses val="autoZero"/>
        <c:auto val="1"/>
        <c:lblAlgn val="ctr"/>
        <c:lblOffset val="100"/>
        <c:noMultiLvlLbl val="0"/>
      </c:catAx>
      <c:valAx>
        <c:axId val="35144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699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дел об административном правонарушении </a:t>
            </a:r>
          </a:p>
        </c:rich>
      </c:tx>
      <c:layout>
        <c:manualLayout>
          <c:xMode val="edge"/>
          <c:yMode val="edge"/>
          <c:x val="0.14787742748257332"/>
          <c:y val="1.551201876099276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95000"/>
                  </a:schemeClr>
                </a:gs>
                <a:gs pos="100000">
                  <a:schemeClr val="accent1">
                    <a:shade val="82000"/>
                    <a:satMod val="125000"/>
                    <a:lumMod val="74000"/>
                  </a:schemeClr>
                </a:gs>
              </a:gsLst>
              <a:lin ang="5400000" scaled="0"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r"/>
            </a:scene3d>
            <a:sp3d contourW="14605" prstMaterial="plastic">
              <a:bevelT w="50800"/>
              <a:contourClr>
                <a:scrgbClr r="0" g="0" b="0">
                  <a:shade val="30000"/>
                  <a:satMod val="120000"/>
                </a:scrgb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Общее количество дел об административном правонарушении</c:v>
                </c:pt>
                <c:pt idx="1">
                  <c:v>В отношении родителей</c:v>
                </c:pt>
                <c:pt idx="2">
                  <c:v>В отношении несовершеннолетних</c:v>
                </c:pt>
                <c:pt idx="3">
                  <c:v>Иных взрослых лиц</c:v>
                </c:pt>
                <c:pt idx="4">
                  <c:v>Прекращено дел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141</c:v>
                </c:pt>
                <c:pt idx="1">
                  <c:v>128</c:v>
                </c:pt>
                <c:pt idx="2">
                  <c:v>5</c:v>
                </c:pt>
                <c:pt idx="3">
                  <c:v>4</c:v>
                </c:pt>
                <c:pt idx="4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rgbClr val="B11F8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r"/>
            </a:scene3d>
            <a:sp3d contourW="14605" prstMaterial="plastic">
              <a:bevelT w="50800"/>
              <a:contourClr>
                <a:scrgbClr r="0" g="0" b="0">
                  <a:shade val="30000"/>
                  <a:satMod val="120000"/>
                </a:scrgb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Общее количество дел об административном правонарушении</c:v>
                </c:pt>
                <c:pt idx="1">
                  <c:v>В отношении родителей</c:v>
                </c:pt>
                <c:pt idx="2">
                  <c:v>В отношении несовершеннолетних</c:v>
                </c:pt>
                <c:pt idx="3">
                  <c:v>Иных взрослых лиц</c:v>
                </c:pt>
                <c:pt idx="4">
                  <c:v>Прекращено дел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179</c:v>
                </c:pt>
                <c:pt idx="1">
                  <c:v>163</c:v>
                </c:pt>
                <c:pt idx="2">
                  <c:v>11</c:v>
                </c:pt>
                <c:pt idx="3">
                  <c:v>2</c:v>
                </c:pt>
                <c:pt idx="4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2713472"/>
        <c:axId val="35150016"/>
      </c:barChart>
      <c:catAx>
        <c:axId val="52713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35150016"/>
        <c:crosses val="autoZero"/>
        <c:auto val="1"/>
        <c:lblAlgn val="ctr"/>
        <c:lblOffset val="100"/>
        <c:noMultiLvlLbl val="0"/>
      </c:catAx>
      <c:valAx>
        <c:axId val="35150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713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aseline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Преступления, совершенные несовершеннолетними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Общее количество преступлений</c:v>
                </c:pt>
                <c:pt idx="1">
                  <c:v>Тяжких и особо тяжких преступлений</c:v>
                </c:pt>
                <c:pt idx="2">
                  <c:v>Тяжких</c:v>
                </c:pt>
                <c:pt idx="3">
                  <c:v>Особо тяжких</c:v>
                </c:pt>
                <c:pt idx="4">
                  <c:v>В состоянии опьянения</c:v>
                </c:pt>
                <c:pt idx="5">
                  <c:v>Совершено краж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 год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Общее количество преступлений</c:v>
                </c:pt>
                <c:pt idx="1">
                  <c:v>Тяжких и особо тяжких преступлений</c:v>
                </c:pt>
                <c:pt idx="2">
                  <c:v>Тяжких</c:v>
                </c:pt>
                <c:pt idx="3">
                  <c:v>Особо тяжких</c:v>
                </c:pt>
                <c:pt idx="4">
                  <c:v>В состоянии опьянения</c:v>
                </c:pt>
                <c:pt idx="5">
                  <c:v>Совершено краж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3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2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2714496"/>
        <c:axId val="66659456"/>
      </c:lineChart>
      <c:catAx>
        <c:axId val="52714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66659456"/>
        <c:crosses val="autoZero"/>
        <c:auto val="1"/>
        <c:lblAlgn val="ctr"/>
        <c:lblOffset val="100"/>
        <c:noMultiLvlLbl val="0"/>
      </c:catAx>
      <c:valAx>
        <c:axId val="66659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714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aseline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Преступления, совершенные </a:t>
            </a:r>
            <a:r>
              <a:rPr lang="ru-RU" sz="1800" baseline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в отношении несовершеннолетних</a:t>
            </a:r>
            <a:endParaRPr lang="ru-RU" sz="1800" baseline="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47273879863076268"/>
          <c:y val="9.8500576701268744E-2"/>
          <c:w val="0.48117586462160999"/>
          <c:h val="0.6093329337293046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5"/>
                <c:pt idx="0">
                  <c:v>Общее количество преступлений</c:v>
                </c:pt>
                <c:pt idx="1">
                  <c:v>Против половой неприкосновенности</c:v>
                </c:pt>
                <c:pt idx="2">
                  <c:v>Неуплата средств на содержание детей</c:v>
                </c:pt>
                <c:pt idx="3">
                  <c:v>Жестокого обращения с детьми</c:v>
                </c:pt>
                <c:pt idx="4">
                  <c:v>Вовлечение несовершеннолетних в преступную деят-ть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17</c:v>
                </c:pt>
                <c:pt idx="1">
                  <c:v>3</c:v>
                </c:pt>
                <c:pt idx="2">
                  <c:v>11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5"/>
                <c:pt idx="0">
                  <c:v>Общее количество преступлений</c:v>
                </c:pt>
                <c:pt idx="1">
                  <c:v>Против половой неприкосновенности</c:v>
                </c:pt>
                <c:pt idx="2">
                  <c:v>Неуплата средств на содержание детей</c:v>
                </c:pt>
                <c:pt idx="3">
                  <c:v>Жестокого обращения с детьми</c:v>
                </c:pt>
                <c:pt idx="4">
                  <c:v>Вовлечение несовершеннолетних в преступную деят-ть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22</c:v>
                </c:pt>
                <c:pt idx="1">
                  <c:v>3</c:v>
                </c:pt>
                <c:pt idx="2">
                  <c:v>10</c:v>
                </c:pt>
                <c:pt idx="3">
                  <c:v>3</c:v>
                </c:pt>
                <c:pt idx="4">
                  <c:v>0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2715520"/>
        <c:axId val="66709184"/>
      </c:barChart>
      <c:catAx>
        <c:axId val="527155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66709184"/>
        <c:crosses val="autoZero"/>
        <c:auto val="1"/>
        <c:lblAlgn val="ctr"/>
        <c:lblOffset val="100"/>
        <c:noMultiLvlLbl val="0"/>
      </c:catAx>
      <c:valAx>
        <c:axId val="667091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715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607740236752797"/>
          <c:y val="0.83215468308675944"/>
          <c:w val="0.21103224133226525"/>
          <c:h val="4.41916646232369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AB6F62-5648-4FF9-BAEB-5EFC57FE3A04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B48614-9239-46ED-A93B-BC1334FB2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138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48614-9239-46ED-A93B-BC1334FB297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589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9547D-ECF3-4760-A132-E4640FA5CBCA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0C437-916A-46AE-AA23-538017F7AAF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9547D-ECF3-4760-A132-E4640FA5CBCA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0C437-916A-46AE-AA23-538017F7AA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9547D-ECF3-4760-A132-E4640FA5CBCA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0C437-916A-46AE-AA23-538017F7AA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9547D-ECF3-4760-A132-E4640FA5CBCA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0C437-916A-46AE-AA23-538017F7AAF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9547D-ECF3-4760-A132-E4640FA5CBCA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0C437-916A-46AE-AA23-538017F7AA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9547D-ECF3-4760-A132-E4640FA5CBCA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0C437-916A-46AE-AA23-538017F7AAF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9547D-ECF3-4760-A132-E4640FA5CBCA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0C437-916A-46AE-AA23-538017F7AAF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9547D-ECF3-4760-A132-E4640FA5CBCA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0C437-916A-46AE-AA23-538017F7AA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9547D-ECF3-4760-A132-E4640FA5CBCA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0C437-916A-46AE-AA23-538017F7AA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9547D-ECF3-4760-A132-E4640FA5CBCA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0C437-916A-46AE-AA23-538017F7AA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9547D-ECF3-4760-A132-E4640FA5CBCA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0C437-916A-46AE-AA23-538017F7AAF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C9547D-ECF3-4760-A132-E4640FA5CBCA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230C437-916A-46AE-AA23-538017F7AAF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6626598" cy="882119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Ханты-Мансийский автономный округ – Югра </a:t>
            </a:r>
            <a:b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Югорск </a:t>
            </a:r>
            <a:b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 октября 2024 года 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1052736"/>
            <a:ext cx="7642851" cy="3600399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ru-RU" sz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Опыт работы муниципальной комиссии по делам несовершеннолетних и защите их прав при администрации Октябрьского района в сфере профилактики безнадзорности и правонарушений несовершеннолетних на территории Октябрьского района</a:t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530" y="404664"/>
            <a:ext cx="646518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46150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-243408"/>
            <a:ext cx="7848872" cy="543378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Сотрудники отдела по  обеспечению деятельности участвуют во многих мероприятиях в рамках профилактики в образовательных организациях Октябрьского района  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2097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731520"/>
            <a:ext cx="7848872" cy="543378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0767"/>
            <a:ext cx="9144000" cy="611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6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731520"/>
            <a:ext cx="7848872" cy="543378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ru-RU" sz="13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13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13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13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13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13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13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13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75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731520"/>
            <a:ext cx="7848872" cy="543378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ru-RU" sz="13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13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13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13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13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13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13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13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0222"/>
            <a:ext cx="9144000" cy="545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17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731520"/>
            <a:ext cx="7848872" cy="543378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ru-RU" sz="13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13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13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13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13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13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13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13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9" y="0"/>
            <a:ext cx="91136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2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731520"/>
            <a:ext cx="7848872" cy="543378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ru-RU" sz="13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13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13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13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13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13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13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13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99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731520"/>
            <a:ext cx="7848872" cy="543378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ru-RU" sz="13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13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13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13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13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13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13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13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9294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692696"/>
            <a:ext cx="8208912" cy="5472608"/>
          </a:xfrm>
        </p:spPr>
        <p:txBody>
          <a:bodyPr>
            <a:normAutofit fontScale="77500" lnSpcReduction="20000"/>
          </a:bodyPr>
          <a:lstStyle/>
          <a:p>
            <a:pPr marL="45720" indent="0" algn="just">
              <a:buNone/>
            </a:pP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</a:t>
            </a:r>
            <a:r>
              <a:rPr lang="ru-RU" sz="29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комиссией ежегодно утверждается план работы задачами, которого являются:      </a:t>
            </a:r>
          </a:p>
          <a:p>
            <a:pPr marL="45720" indent="0" algn="just">
              <a:buNone/>
            </a:pPr>
            <a:r>
              <a:rPr lang="ru-RU" sz="25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предупреждение 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безнадзорности, беспризорности и правонарушений несовершеннолетних в рамках межведомственного взаимодействия субъектов системы профилактики; выявление и пресечение случаев вовлечения несовершеннолетних в совершение </a:t>
            </a:r>
            <a:r>
              <a:rPr lang="ru-RU" sz="25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преступлений, 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других противоправных и (или) антиобщественных действий, а также случаев склонения их к суицидальным действиям; </a:t>
            </a:r>
          </a:p>
          <a:p>
            <a:pPr marL="45720" indent="0" algn="just">
              <a:buNone/>
            </a:pP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осуществление координации органов и учреждений системы профилактики безнадзорности и правонарушений </a:t>
            </a:r>
            <a:r>
              <a:rPr lang="ru-RU" sz="25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несовершеннолетних, в соответствии с 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Федеральным законом №120-ФЗ «Об основах системы профилактики безнадзорности и правонарушений несовершеннолетних</a:t>
            </a:r>
            <a:r>
              <a:rPr lang="ru-RU" sz="25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 </a:t>
            </a:r>
            <a:endParaRPr lang="ru-RU" sz="25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ru-RU" sz="25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социально-педагогической реабилитации несовершеннолетних и семей, находящихся в социально опасном </a:t>
            </a:r>
            <a:r>
              <a:rPr lang="ru-RU" sz="25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положении, направленной 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сохранение функций семьи; </a:t>
            </a:r>
          </a:p>
          <a:p>
            <a:pPr marL="45720" indent="0" algn="just">
              <a:buNone/>
            </a:pPr>
            <a:r>
              <a:rPr lang="ru-RU" sz="25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защита 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восстановление нарушенных прав и законных интересов несовершеннолетних во всех сферах жизнедеятельности; </a:t>
            </a:r>
          </a:p>
          <a:p>
            <a:pPr marL="45720" indent="0" algn="just">
              <a:buNone/>
            </a:pP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5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ответственности должностных лиц, родителей (законных представителей) несовершеннолетних, иных лиц, за нарушение прав 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законных интересов несовершеннолетних.</a:t>
            </a:r>
          </a:p>
        </p:txBody>
      </p:sp>
    </p:spTree>
    <p:extLst>
      <p:ext uri="{BB962C8B-B14F-4D97-AF65-F5344CB8AC3E}">
        <p14:creationId xmlns:p14="http://schemas.microsoft.com/office/powerpoint/2010/main" val="9950524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548680"/>
            <a:ext cx="8136904" cy="5832648"/>
          </a:xfrm>
        </p:spPr>
        <p:txBody>
          <a:bodyPr>
            <a:noAutofit/>
          </a:bodyPr>
          <a:lstStyle/>
          <a:p>
            <a:pPr marL="4572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автономного округа от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12.10.2005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74-оз (ред. от 28.09.2023)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комиссиях по делам несовершеннолетних и защите их прав в Ханты-Мансийском автономном округе - Югре и наделении органов местного самоуправления отдельными государственными полномочиями по созданию и осуществлению деятельности комиссий по делам несовершеннолетних и защите их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прав» органы местного самоуправления муниципального образования Октябрьский район наделены полномочиями по созданию муниципальной комиссии по делам несовершеннолетних и защите их прав при администрации Октябрьского района, штатная численность которых составляет 5 штатных единиц.     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Особенностью муниципальной комиссии Октябрьского района является то, что штатные единицы расположены в разных населенных пунктах Октябрьского района. </a:t>
            </a:r>
          </a:p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 Октябрьского района входит 21 населенный пункт.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комиссии по делам несовершеннолетних и защите их прав при Правительстве Ханты-Мансийского автономного округа – Югры от 10.09.2019 № 83 утвержден 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841315" y="1199245"/>
            <a:ext cx="3533378" cy="72728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842938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 txBox="1">
            <a:spLocks/>
          </p:cNvSpPr>
          <p:nvPr/>
        </p:nvSpPr>
        <p:spPr>
          <a:xfrm>
            <a:off x="539552" y="731520"/>
            <a:ext cx="7992888" cy="550579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трех наиболее населенных пунктах Октябрьского района осуществляют свою трудовую деятельность сотрудники отдела по обеспечению деятельности муниципальной комиссии по делам несовершеннолетних и защите их прав при администрации Октябрьского района  </a:t>
            </a:r>
          </a:p>
          <a:p>
            <a:pPr marL="45720" indent="0">
              <a:buFont typeface="Georgia" pitchFamily="18" charset="0"/>
              <a:buNone/>
            </a:pPr>
            <a:endParaRPr lang="ru-RU" sz="13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Font typeface="Georgia" pitchFamily="18" charset="0"/>
              <a:buNone/>
            </a:pPr>
            <a:endParaRPr lang="ru-RU" sz="13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бъект 12"/>
          <p:cNvSpPr>
            <a:spLocks noGrp="1"/>
          </p:cNvSpPr>
          <p:nvPr>
            <p:ph sz="quarter" idx="13"/>
          </p:nvPr>
        </p:nvSpPr>
        <p:spPr>
          <a:xfrm>
            <a:off x="827584" y="1747836"/>
            <a:ext cx="3016434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ru-RU" sz="13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пгт. Октябрьское</a:t>
            </a:r>
            <a:b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(районный центр)</a:t>
            </a:r>
            <a:b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штатные единицы</a:t>
            </a:r>
          </a:p>
          <a:p>
            <a:pPr marL="45720" indent="0">
              <a:buNone/>
            </a:pPr>
            <a:endParaRPr lang="ru-RU" sz="13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13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пгт. Приобье, Октябрьского района</a:t>
            </a:r>
            <a:b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штатная единица</a:t>
            </a:r>
          </a:p>
          <a:p>
            <a:pPr marL="45720" indent="0">
              <a:buNone/>
            </a:pPr>
            <a:endParaRPr lang="ru-RU" sz="13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Перегребное, 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Октябрьского района</a:t>
            </a:r>
            <a:br>
              <a:rPr lang="ru-RU" sz="1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штатная единица </a:t>
            </a:r>
            <a:endParaRPr lang="ru-RU" sz="13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13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sz="quarter" idx="14"/>
          </p:nvPr>
        </p:nvSpPr>
        <p:spPr>
          <a:xfrm>
            <a:off x="4139952" y="1747056"/>
            <a:ext cx="4067618" cy="3626160"/>
          </a:xfrm>
        </p:spPr>
        <p:txBody>
          <a:bodyPr/>
          <a:lstStyle/>
          <a:p>
            <a:pPr marL="45720" indent="0" algn="just">
              <a:buNone/>
            </a:pP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Отделом (заместитель председателя муниципальной комиссии)</a:t>
            </a:r>
          </a:p>
          <a:p>
            <a:pPr marL="45720" indent="0" algn="just">
              <a:buNone/>
            </a:pP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заведующего отделом (ответственный секретарь)</a:t>
            </a:r>
          </a:p>
          <a:p>
            <a:pPr marL="45720" indent="0" algn="just">
              <a:buNone/>
            </a:pP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специалист-эксперт Отдела</a:t>
            </a:r>
          </a:p>
          <a:p>
            <a:pPr marL="45720" indent="0" algn="just">
              <a:buNone/>
            </a:pPr>
            <a:endParaRPr lang="ru-RU" sz="13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специалист-эксперт отдела по обеспечению деятельности муниципальной комиссии по делам несовершеннолетних и защите их прав при администрации Октябрьского района   </a:t>
            </a:r>
          </a:p>
          <a:p>
            <a:pPr marL="45720" indent="0" algn="just">
              <a:buNone/>
            </a:pPr>
            <a:endParaRPr lang="ru-RU" sz="13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специалист-эксперт отдела по обеспечению деятельности муниципальной комиссии по делам несовершеннолетних и защите их прав при администрации Октябрьского района </a:t>
            </a:r>
          </a:p>
          <a:p>
            <a:pPr marL="45720" indent="0" algn="just">
              <a:buNone/>
            </a:pPr>
            <a:endParaRPr lang="ru-RU" sz="13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15" name="Стрелка вправо 14"/>
          <p:cNvSpPr/>
          <p:nvPr/>
        </p:nvSpPr>
        <p:spPr>
          <a:xfrm>
            <a:off x="3286373" y="2204864"/>
            <a:ext cx="720080" cy="28803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9427" y="3640749"/>
            <a:ext cx="743776" cy="34140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9427" y="4768327"/>
            <a:ext cx="743776" cy="34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3220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539552" y="731520"/>
            <a:ext cx="7992888" cy="550579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buNone/>
            </a:pP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индивидуальной профилактической работы с несовершеннолетними и семьями, находящимися в социально опасном положении, на территории Октябрьского района осуществляется в соответствии с постановлением комиссии по делам несовершеннолетних и защите их прав при Правительстве Ханты-Мансийского автономного округа – Югры от 10 сентября 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года № 83 «Об утверждении Порядка организации и проведения индивидуальной профилактической работы с несовершеннолетними и (или) семьями, находящимися в социально опасном положении, 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Ханты-Мансийского автономного округа – 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Югры».</a:t>
            </a:r>
          </a:p>
          <a:p>
            <a:pPr marL="45720" indent="0" algn="just">
              <a:buNone/>
            </a:pP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установить ответственность специалистов-экспертов Отдела за 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индивидуальной профилактической работы 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всех населенных пунктах Октябрьского района, постановлением муниципальной 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комиссией от 28.01.2020 № 17 утвержден  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«Порядок 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и проведения индивидуальной профилактической работы с несовершеннолетними и (или) семьями, находящимися в социально опасном положении, на территории Октябрьского 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района» (далее – Порядок).</a:t>
            </a:r>
          </a:p>
          <a:p>
            <a:pPr marL="45720" indent="0" algn="just">
              <a:buNone/>
            </a:pP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утвержденным Порядком, специалисты-эксперты Отдела несут персональную ответственность за реализацию мероприятий и проведение индивидуальной профилактической работы: </a:t>
            </a:r>
          </a:p>
          <a:p>
            <a:pPr marL="45720" indent="0" algn="just">
              <a:buNone/>
            </a:pPr>
            <a:endParaRPr lang="ru-RU" sz="13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Font typeface="Georgia" pitchFamily="18" charset="0"/>
              <a:buNone/>
            </a:pPr>
            <a:endParaRPr lang="ru-RU" sz="13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Font typeface="Georgia" pitchFamily="18" charset="0"/>
              <a:buNone/>
            </a:pPr>
            <a:endParaRPr lang="ru-RU" sz="13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03384" y="3692769"/>
            <a:ext cx="7829055" cy="2616551"/>
          </a:xfrm>
        </p:spPr>
        <p:txBody>
          <a:bodyPr numCol="3">
            <a:normAutofit/>
          </a:bodyPr>
          <a:lstStyle/>
          <a:p>
            <a:pPr algn="ctr"/>
            <a:r>
              <a:rPr lang="ru-RU" sz="13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3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гт. Октябрьское </a:t>
            </a:r>
          </a:p>
          <a:p>
            <a:pPr algn="ctr"/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пгт. Октябрьское,</a:t>
            </a:r>
            <a:b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пгт. Андра, </a:t>
            </a:r>
            <a:b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Большие Леуши, </a:t>
            </a:r>
            <a:b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Большой Атлым,</a:t>
            </a:r>
            <a:b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Большой Камень,</a:t>
            </a:r>
            <a:b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Горнореченск, </a:t>
            </a:r>
            <a:b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Заречный,</a:t>
            </a:r>
            <a:b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Карымкары, </a:t>
            </a:r>
            <a:b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Комсомольский, </a:t>
            </a:r>
            <a:b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Кормужиханка,</a:t>
            </a:r>
            <a:b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 Малый Атлым</a:t>
            </a:r>
          </a:p>
          <a:p>
            <a:pPr algn="ctr"/>
            <a:r>
              <a:rPr lang="ru-RU" sz="13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пгт. Приобье</a:t>
            </a:r>
            <a:endParaRPr lang="ru-RU" sz="13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пгт. Приобье, </a:t>
            </a:r>
            <a:b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Сергино, </a:t>
            </a:r>
            <a:b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пгт. Талинка, </a:t>
            </a:r>
            <a:b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Пальяново, </a:t>
            </a:r>
            <a:b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Каменное 	</a:t>
            </a:r>
            <a:endParaRPr lang="ru-RU" sz="13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3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3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3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3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3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Перегребное </a:t>
            </a:r>
            <a:endParaRPr lang="ru-RU" sz="13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Перегребное,</a:t>
            </a:r>
            <a:b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 Нижние Нарыкары,</a:t>
            </a:r>
            <a:b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Унъюган,</a:t>
            </a:r>
            <a:b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 Чемаши,</a:t>
            </a:r>
            <a:b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Шеркалы</a:t>
            </a:r>
            <a:endParaRPr lang="ru-RU" sz="13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9083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sz="quarter" idx="13"/>
          </p:nvPr>
        </p:nvSpPr>
        <p:spPr>
          <a:xfrm>
            <a:off x="539750" y="332656"/>
            <a:ext cx="8064698" cy="5904632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деятельности муниципальной комиссии </a:t>
            </a:r>
            <a:br>
              <a:rPr lang="ru-RU" sz="24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9 месяцев 2023 и 9 месяцев 2024 гг.</a:t>
            </a:r>
            <a:br>
              <a:rPr lang="ru-RU" sz="24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0" dirty="0">
              <a:solidFill>
                <a:srgbClr val="002060"/>
              </a:solidFill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954118684"/>
              </p:ext>
            </p:extLst>
          </p:nvPr>
        </p:nvGraphicFramePr>
        <p:xfrm>
          <a:off x="1115616" y="1412776"/>
          <a:ext cx="6984775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523532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3630795702"/>
              </p:ext>
            </p:extLst>
          </p:nvPr>
        </p:nvGraphicFramePr>
        <p:xfrm>
          <a:off x="395536" y="188640"/>
          <a:ext cx="8352928" cy="6669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001593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Объект 1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62814706"/>
              </p:ext>
            </p:extLst>
          </p:nvPr>
        </p:nvGraphicFramePr>
        <p:xfrm>
          <a:off x="539750" y="731838"/>
          <a:ext cx="7993063" cy="5505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207117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Объект 1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32101007"/>
              </p:ext>
            </p:extLst>
          </p:nvPr>
        </p:nvGraphicFramePr>
        <p:xfrm>
          <a:off x="539750" y="731838"/>
          <a:ext cx="7993063" cy="5505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499124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618</TotalTime>
  <Words>594</Words>
  <Application>Microsoft Office PowerPoint</Application>
  <PresentationFormat>Экран (4:3)</PresentationFormat>
  <Paragraphs>132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  Опыт работы муниципальной комиссии по делам несовершеннолетних и защите их прав при администрации Октябрьского района в сфере профилактики безнадзорности и правонарушений несовершеннолетних на территории Октябрьского района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 работы территориальной комиссии  по делам несовершеннолетних и защиты их прав при администрации Октябрьского района по предупреждению безнадзорности и правонарушений среди  несовершеннолетних</dc:title>
  <dc:creator>kamalovazr</dc:creator>
  <cp:lastModifiedBy>Никитина Юлия Сергеевна</cp:lastModifiedBy>
  <cp:revision>49</cp:revision>
  <cp:lastPrinted>2024-10-02T12:08:05Z</cp:lastPrinted>
  <dcterms:created xsi:type="dcterms:W3CDTF">2015-11-30T08:39:52Z</dcterms:created>
  <dcterms:modified xsi:type="dcterms:W3CDTF">2024-11-06T07:19:07Z</dcterms:modified>
</cp:coreProperties>
</file>