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9"/>
  </p:notesMasterIdLst>
  <p:sldIdLst>
    <p:sldId id="262" r:id="rId2"/>
    <p:sldId id="292" r:id="rId3"/>
    <p:sldId id="280" r:id="rId4"/>
    <p:sldId id="281" r:id="rId5"/>
    <p:sldId id="265" r:id="rId6"/>
    <p:sldId id="266" r:id="rId7"/>
    <p:sldId id="267" r:id="rId8"/>
    <p:sldId id="268" r:id="rId9"/>
    <p:sldId id="269" r:id="rId10"/>
    <p:sldId id="279" r:id="rId11"/>
    <p:sldId id="271" r:id="rId12"/>
    <p:sldId id="272" r:id="rId13"/>
    <p:sldId id="273" r:id="rId14"/>
    <p:sldId id="274" r:id="rId15"/>
    <p:sldId id="276" r:id="rId16"/>
    <p:sldId id="277" r:id="rId17"/>
    <p:sldId id="282" r:id="rId18"/>
    <p:sldId id="286" r:id="rId19"/>
    <p:sldId id="285" r:id="rId20"/>
    <p:sldId id="287" r:id="rId21"/>
    <p:sldId id="288" r:id="rId22"/>
    <p:sldId id="289" r:id="rId23"/>
    <p:sldId id="290" r:id="rId24"/>
    <p:sldId id="291" r:id="rId25"/>
    <p:sldId id="278" r:id="rId26"/>
    <p:sldId id="283" r:id="rId27"/>
    <p:sldId id="284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9933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 autoAdjust="0"/>
  </p:normalViewPr>
  <p:slideViewPr>
    <p:cSldViewPr snapToGrid="0">
      <p:cViewPr varScale="1">
        <p:scale>
          <a:sx n="117" d="100"/>
          <a:sy n="117" d="100"/>
        </p:scale>
        <p:origin x="-354" y="-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7D930E-D5F1-4086-9025-580DDCD394AD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0EA51B-F774-478F-898C-E6F6A13254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048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EA51B-F774-478F-898C-E6F6A132546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365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EA51B-F774-478F-898C-E6F6A1325463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5013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8199" y="665163"/>
            <a:ext cx="470816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38199" y="3602038"/>
            <a:ext cx="470816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7CDF8-B7EC-41C0-9A6B-CA4D388B764A}" type="datetime1">
              <a:rPr lang="ru-RU" smtClean="0"/>
              <a:t>06.11.2024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2833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49291-B881-4D83-832D-C878ADF93A04}" type="datetime1">
              <a:rPr lang="ru-RU" smtClean="0"/>
              <a:t>06.11.2024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86201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4933013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63C11-E201-4154-9262-01C4DDCD12C0}" type="datetime1">
              <a:rPr lang="ru-RU" smtClean="0"/>
              <a:t>06.11.2024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70870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23372-A7C9-4A40-83D5-4269CF6BBBE0}" type="datetime1">
              <a:rPr lang="ru-RU" smtClean="0"/>
              <a:t>06.11.2024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бъект 2"/>
          <p:cNvSpPr>
            <a:spLocks noGrp="1"/>
          </p:cNvSpPr>
          <p:nvPr>
            <p:ph idx="13"/>
          </p:nvPr>
        </p:nvSpPr>
        <p:spPr>
          <a:xfrm>
            <a:off x="719528" y="1825625"/>
            <a:ext cx="5087912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6664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11977" y="765358"/>
            <a:ext cx="4916670" cy="285273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11976" y="4589463"/>
            <a:ext cx="4835473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79F18-8492-4B45-9A80-CADB0584FD79}" type="datetime1">
              <a:rPr lang="ru-RU" smtClean="0"/>
              <a:t>06.11.2024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91171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83367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B5D5B-302C-401B-9E04-B154481D6EB7}" type="datetime1">
              <a:rPr lang="ru-RU" smtClean="0"/>
              <a:t>06.11.2024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2388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72200" y="365125"/>
            <a:ext cx="5183188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BF253-D6B3-41CC-844B-901CD8BFF09A}" type="datetime1">
              <a:rPr lang="ru-RU" smtClean="0"/>
              <a:t>06.11.2024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9786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9547" y="260194"/>
            <a:ext cx="5087911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C3C2C-B9ED-4AF9-8243-DA678380AE2A}" type="datetime1">
              <a:rPr lang="ru-RU" smtClean="0"/>
              <a:t>06.11.2024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2982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5E5D5-D79A-4A10-8EF0-FD83E0CDD487}" type="datetime1">
              <a:rPr lang="ru-RU" smtClean="0"/>
              <a:t>06.11.2024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68854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586651" cy="140158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80682" y="457201"/>
            <a:ext cx="4774706" cy="564379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58665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46BDE-89F2-456A-98FD-40088F9D6625}" type="datetime1">
              <a:rPr lang="ru-RU" smtClean="0"/>
              <a:t>06.11.2024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4711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610662" y="987425"/>
            <a:ext cx="4744726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0D819-B546-4697-BBCB-A522C75B5F5A}" type="datetime1">
              <a:rPr lang="ru-RU" smtClean="0"/>
              <a:t>06.11.2024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01232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65888" y="365125"/>
            <a:ext cx="50879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65888" y="1825625"/>
            <a:ext cx="508791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F4C21-49F1-4D9A-AB0B-E6F133A250B2}" type="datetime1">
              <a:rPr lang="ru-RU" smtClean="0"/>
              <a:t>06.11.2024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921711-B3F4-4B1C-942E-FC3CB36048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2863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6400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59876" y="2474536"/>
            <a:ext cx="10878532" cy="25545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4000" b="1" i="1" dirty="0" smtClean="0">
                <a:latin typeface="Kelson Sans BG" pitchFamily="50" charset="-52"/>
                <a:cs typeface="Rod" pitchFamily="49" charset="-79"/>
              </a:rPr>
              <a:t>Театр кукол как инструмент нравственного воспитания детей</a:t>
            </a:r>
          </a:p>
          <a:p>
            <a:pPr algn="ctr"/>
            <a:endParaRPr lang="ru-RU" sz="4000" dirty="0" smtClean="0">
              <a:latin typeface="Kelson Sans BG" pitchFamily="50" charset="-52"/>
            </a:endParaRPr>
          </a:p>
          <a:p>
            <a:pPr algn="ctr"/>
            <a:endParaRPr lang="ru-RU" sz="4000" dirty="0" smtClean="0">
              <a:latin typeface="Kelson Sans BG" pitchFamily="50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8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237" y="147772"/>
            <a:ext cx="2281810" cy="232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0693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593470" y="1296537"/>
            <a:ext cx="5307560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627063" algn="just"/>
            <a:r>
              <a:rPr lang="ru-RU" sz="1600" dirty="0" smtClean="0">
                <a:latin typeface="Kelson Sans BG" pitchFamily="50" charset="-52"/>
              </a:rPr>
              <a:t>Дипломант </a:t>
            </a:r>
            <a:r>
              <a:rPr lang="en-US" sz="1600" dirty="0" smtClean="0">
                <a:latin typeface="Kelson Sans BG" pitchFamily="50" charset="-52"/>
              </a:rPr>
              <a:t>XVII</a:t>
            </a:r>
            <a:r>
              <a:rPr lang="ru-RU" sz="1600" dirty="0" smtClean="0">
                <a:latin typeface="Kelson Sans BG" pitchFamily="50" charset="-52"/>
              </a:rPr>
              <a:t> Открытого городского театрального фестиваля «Галерка-2019» (г. Неф-</a:t>
            </a:r>
            <a:r>
              <a:rPr lang="ru-RU" sz="1600" dirty="0" err="1" smtClean="0">
                <a:latin typeface="Kelson Sans BG" pitchFamily="50" charset="-52"/>
              </a:rPr>
              <a:t>теюганск</a:t>
            </a:r>
            <a:r>
              <a:rPr lang="ru-RU" sz="1600" dirty="0" smtClean="0">
                <a:latin typeface="Kelson Sans BG" pitchFamily="50" charset="-52"/>
              </a:rPr>
              <a:t>)</a:t>
            </a:r>
          </a:p>
          <a:p>
            <a:pPr algn="just"/>
            <a:endParaRPr lang="ru-RU" sz="1700" dirty="0" smtClean="0">
              <a:latin typeface="Kelson Sans BG" pitchFamily="50" charset="-52"/>
            </a:endParaRPr>
          </a:p>
          <a:p>
            <a:pPr indent="627063" algn="just"/>
            <a:r>
              <a:rPr lang="ru-RU" sz="1700" dirty="0" smtClean="0">
                <a:latin typeface="Kelson Sans BG" pitchFamily="50" charset="-52"/>
              </a:rPr>
              <a:t>Диплом городского конкурса «Успех года – 2017» за создание культурно-образовательного проекта, направленного на приобщение школьников к театральному искусству, в номинации «Культурно-просветительская деятельность в сфере культуры» (г. Сургут)</a:t>
            </a:r>
          </a:p>
          <a:p>
            <a:pPr indent="627063" algn="just"/>
            <a:endParaRPr lang="ru-RU" sz="1700" dirty="0" smtClean="0">
              <a:latin typeface="Kelson Sans BG" pitchFamily="50" charset="-52"/>
            </a:endParaRPr>
          </a:p>
          <a:p>
            <a:pPr indent="627063" algn="just"/>
            <a:r>
              <a:rPr lang="ru-RU" sz="1700" dirty="0" smtClean="0">
                <a:latin typeface="Kelson Sans BG" pitchFamily="50" charset="-52"/>
              </a:rPr>
              <a:t>Диплом </a:t>
            </a:r>
            <a:r>
              <a:rPr lang="en-US" sz="1700" dirty="0" smtClean="0">
                <a:latin typeface="Kelson Sans BG" pitchFamily="50" charset="-52"/>
              </a:rPr>
              <a:t>VIII</a:t>
            </a:r>
            <a:r>
              <a:rPr lang="ru-RU" sz="1700" dirty="0" smtClean="0">
                <a:latin typeface="Kelson Sans BG" pitchFamily="50" charset="-52"/>
              </a:rPr>
              <a:t> окружного театрального фестиваля  «Белое пространство» в номинации «За высокий профессиональный уровень и постановочную культуру в театре кукол для детей» (2018 г., г. Сургут)</a:t>
            </a:r>
          </a:p>
          <a:p>
            <a:pPr algn="just"/>
            <a:endParaRPr lang="ru-RU" sz="1500" dirty="0" smtClean="0">
              <a:latin typeface="Kelson Sans BG" pitchFamily="50" charset="-52"/>
            </a:endParaRPr>
          </a:p>
          <a:p>
            <a:pPr algn="just"/>
            <a:endParaRPr lang="ru-RU" sz="1500" dirty="0" smtClean="0">
              <a:latin typeface="Kelson Sans BG" pitchFamily="50" charset="-52"/>
            </a:endParaRPr>
          </a:p>
          <a:p>
            <a:pPr algn="just"/>
            <a:endParaRPr lang="ru-RU" sz="1500" dirty="0">
              <a:latin typeface="Kelson Sans BG" pitchFamily="50" charset="-52"/>
            </a:endParaRPr>
          </a:p>
        </p:txBody>
      </p:sp>
      <p:pic>
        <p:nvPicPr>
          <p:cNvPr id="18" name="Picture 13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4206" y="5373600"/>
            <a:ext cx="2286000" cy="1318346"/>
          </a:xfrm>
          <a:prstGeom prst="rect">
            <a:avLst/>
          </a:prstGeom>
          <a:noFill/>
        </p:spPr>
      </p:pic>
      <p:pic>
        <p:nvPicPr>
          <p:cNvPr id="1037" name="Picture 13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4957" y="5347855"/>
            <a:ext cx="2286000" cy="1318346"/>
          </a:xfrm>
          <a:prstGeom prst="rect">
            <a:avLst/>
          </a:prstGeom>
          <a:noFill/>
        </p:spPr>
      </p:pic>
      <p:pic>
        <p:nvPicPr>
          <p:cNvPr id="17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60218" y="229967"/>
            <a:ext cx="1580862" cy="1481146"/>
          </a:xfrm>
          <a:prstGeom prst="rect">
            <a:avLst/>
          </a:prstGeom>
          <a:noFill/>
        </p:spPr>
      </p:pic>
      <p:pic>
        <p:nvPicPr>
          <p:cNvPr id="1029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69236" y="183574"/>
            <a:ext cx="1580862" cy="1481146"/>
          </a:xfrm>
          <a:prstGeom prst="rect">
            <a:avLst/>
          </a:prstGeom>
          <a:noFill/>
        </p:spPr>
      </p:pic>
      <p:pic>
        <p:nvPicPr>
          <p:cNvPr id="13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8873" y="225138"/>
            <a:ext cx="1580862" cy="1481146"/>
          </a:xfrm>
          <a:prstGeom prst="rect">
            <a:avLst/>
          </a:prstGeom>
          <a:noFill/>
        </p:spPr>
      </p:pic>
      <p:pic>
        <p:nvPicPr>
          <p:cNvPr id="14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304802" y="4991102"/>
            <a:ext cx="1580862" cy="1481146"/>
          </a:xfrm>
          <a:prstGeom prst="rect">
            <a:avLst/>
          </a:prstGeom>
          <a:noFill/>
        </p:spPr>
      </p:pic>
      <p:pic>
        <p:nvPicPr>
          <p:cNvPr id="15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433454" y="4949537"/>
            <a:ext cx="1580862" cy="1481146"/>
          </a:xfrm>
          <a:prstGeom prst="rect">
            <a:avLst/>
          </a:prstGeom>
          <a:noFill/>
        </p:spPr>
      </p:pic>
      <p:pic>
        <p:nvPicPr>
          <p:cNvPr id="22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0196945" y="4949537"/>
            <a:ext cx="1580862" cy="1481146"/>
          </a:xfrm>
          <a:prstGeom prst="rect">
            <a:avLst/>
          </a:prstGeom>
          <a:noFill/>
        </p:spPr>
      </p:pic>
      <p:pic>
        <p:nvPicPr>
          <p:cNvPr id="23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6137565" y="4921830"/>
            <a:ext cx="1580862" cy="1481146"/>
          </a:xfrm>
          <a:prstGeom prst="rect">
            <a:avLst/>
          </a:prstGeom>
          <a:noFill/>
        </p:spPr>
      </p:pic>
      <p:pic>
        <p:nvPicPr>
          <p:cNvPr id="24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6109855" y="243823"/>
            <a:ext cx="1580862" cy="1481146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706582" y="332508"/>
            <a:ext cx="4918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Kelson Sans BG" pitchFamily="50" charset="-52"/>
              </a:rPr>
              <a:t>С</a:t>
            </a:r>
            <a:r>
              <a:rPr lang="ru-RU" sz="1400" dirty="0" smtClean="0">
                <a:latin typeface="Kelson Sans BG" pitchFamily="50" charset="-52"/>
              </a:rPr>
              <a:t>пектакль </a:t>
            </a:r>
          </a:p>
          <a:p>
            <a:pPr algn="ctr"/>
            <a:r>
              <a:rPr lang="ru-RU" b="1" dirty="0" smtClean="0">
                <a:latin typeface="Kelson Sans BG" pitchFamily="50" charset="-52"/>
              </a:rPr>
              <a:t>«Огневушка»</a:t>
            </a:r>
            <a:endParaRPr lang="ru-RU" b="1" dirty="0">
              <a:latin typeface="Kelson Sans BG" pitchFamily="50" charset="-5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39346" y="318653"/>
            <a:ext cx="4918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Kelson Sans BG" pitchFamily="50" charset="-52"/>
              </a:rPr>
              <a:t>С</a:t>
            </a:r>
            <a:r>
              <a:rPr lang="ru-RU" sz="1400" dirty="0" smtClean="0">
                <a:latin typeface="Kelson Sans BG" pitchFamily="50" charset="-52"/>
              </a:rPr>
              <a:t>пектакль </a:t>
            </a:r>
          </a:p>
          <a:p>
            <a:pPr algn="ctr"/>
            <a:r>
              <a:rPr lang="ru-RU" b="1" dirty="0" smtClean="0">
                <a:latin typeface="Kelson Sans BG" pitchFamily="50" charset="-52"/>
              </a:rPr>
              <a:t>«Огневушка»</a:t>
            </a:r>
            <a:endParaRPr lang="ru-RU" b="1" dirty="0">
              <a:latin typeface="Kelson Sans BG" pitchFamily="50" charset="-52"/>
            </a:endParaRPr>
          </a:p>
        </p:txBody>
      </p:sp>
      <p:pic>
        <p:nvPicPr>
          <p:cNvPr id="28" name="Picture 15" descr="C:\Users\User-PC\Desktop\Литературный мир АНЭ\val78_11-51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6582" y="1107176"/>
            <a:ext cx="511459" cy="511459"/>
          </a:xfrm>
          <a:prstGeom prst="rect">
            <a:avLst/>
          </a:prstGeom>
          <a:noFill/>
        </p:spPr>
      </p:pic>
      <p:pic>
        <p:nvPicPr>
          <p:cNvPr id="29" name="Picture 15" descr="C:\Users\User-PC\Desktop\Литературный мир АНЭ\val78_11-51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3970" y="2140225"/>
            <a:ext cx="511459" cy="511459"/>
          </a:xfrm>
          <a:prstGeom prst="rect">
            <a:avLst/>
          </a:prstGeom>
          <a:noFill/>
        </p:spPr>
      </p:pic>
      <p:pic>
        <p:nvPicPr>
          <p:cNvPr id="30" name="Picture 15" descr="C:\Users\User-PC\Desktop\Литературный мир АНЭ\val78_11-51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904" y="3958053"/>
            <a:ext cx="511459" cy="511459"/>
          </a:xfrm>
          <a:prstGeom prst="rect">
            <a:avLst/>
          </a:prstGeom>
          <a:noFill/>
        </p:spPr>
      </p:pic>
      <p:pic>
        <p:nvPicPr>
          <p:cNvPr id="32" name="Picture 4" descr="https://sun9-70.userapi.com/c639723/v639723254/1ba57/XpWV87HR_k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98608" y="1302145"/>
            <a:ext cx="4866362" cy="3242974"/>
          </a:xfrm>
          <a:prstGeom prst="rect">
            <a:avLst/>
          </a:prstGeom>
          <a:noFill/>
        </p:spPr>
      </p:pic>
      <p:sp>
        <p:nvSpPr>
          <p:cNvPr id="33" name="Прямоугольник 32"/>
          <p:cNvSpPr/>
          <p:nvPr/>
        </p:nvSpPr>
        <p:spPr>
          <a:xfrm>
            <a:off x="6537277" y="4794113"/>
            <a:ext cx="4954138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27063" algn="just"/>
            <a:r>
              <a:rPr lang="ru-RU" sz="1700" dirty="0" smtClean="0">
                <a:latin typeface="Kelson Sans BG" pitchFamily="50" charset="-52"/>
              </a:rPr>
              <a:t>Дипломант </a:t>
            </a:r>
            <a:r>
              <a:rPr lang="en-US" sz="1700" dirty="0" smtClean="0">
                <a:latin typeface="Kelson Sans BG" pitchFamily="50" charset="-52"/>
              </a:rPr>
              <a:t>VI</a:t>
            </a:r>
            <a:r>
              <a:rPr lang="ru-RU" sz="1700" dirty="0" smtClean="0">
                <a:latin typeface="Kelson Sans BG" pitchFamily="50" charset="-52"/>
              </a:rPr>
              <a:t> Международного фестиваля современного искусства «Параллели» (2019 г., г. Курган)</a:t>
            </a:r>
            <a:endParaRPr lang="ru-RU" sz="1700" dirty="0">
              <a:latin typeface="Kelson Sans BG" pitchFamily="50" charset="-52"/>
            </a:endParaRPr>
          </a:p>
        </p:txBody>
      </p:sp>
      <p:pic>
        <p:nvPicPr>
          <p:cNvPr id="34" name="Picture 15" descr="C:\Users\User-PC\Desktop\Литературный мир АНЭ\val78_11-51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75550" y="4643949"/>
            <a:ext cx="511459" cy="5114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000693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3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5939" y="5373399"/>
            <a:ext cx="2286000" cy="1318346"/>
          </a:xfrm>
          <a:prstGeom prst="rect">
            <a:avLst/>
          </a:prstGeom>
          <a:noFill/>
        </p:spPr>
      </p:pic>
      <p:pic>
        <p:nvPicPr>
          <p:cNvPr id="1037" name="Picture 13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4957" y="5347855"/>
            <a:ext cx="2286000" cy="1318346"/>
          </a:xfrm>
          <a:prstGeom prst="rect">
            <a:avLst/>
          </a:prstGeom>
          <a:noFill/>
        </p:spPr>
      </p:pic>
      <p:pic>
        <p:nvPicPr>
          <p:cNvPr id="17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60218" y="229967"/>
            <a:ext cx="1580862" cy="1481146"/>
          </a:xfrm>
          <a:prstGeom prst="rect">
            <a:avLst/>
          </a:prstGeom>
          <a:noFill/>
        </p:spPr>
      </p:pic>
      <p:pic>
        <p:nvPicPr>
          <p:cNvPr id="1029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69236" y="183574"/>
            <a:ext cx="1580862" cy="1481146"/>
          </a:xfrm>
          <a:prstGeom prst="rect">
            <a:avLst/>
          </a:prstGeom>
          <a:noFill/>
        </p:spPr>
      </p:pic>
      <p:pic>
        <p:nvPicPr>
          <p:cNvPr id="13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8873" y="225138"/>
            <a:ext cx="1580862" cy="1481146"/>
          </a:xfrm>
          <a:prstGeom prst="rect">
            <a:avLst/>
          </a:prstGeom>
          <a:noFill/>
        </p:spPr>
      </p:pic>
      <p:pic>
        <p:nvPicPr>
          <p:cNvPr id="14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304802" y="4991102"/>
            <a:ext cx="1580862" cy="1481146"/>
          </a:xfrm>
          <a:prstGeom prst="rect">
            <a:avLst/>
          </a:prstGeom>
          <a:noFill/>
        </p:spPr>
      </p:pic>
      <p:pic>
        <p:nvPicPr>
          <p:cNvPr id="15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433454" y="4949537"/>
            <a:ext cx="1580862" cy="1481146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8936181" y="5694219"/>
            <a:ext cx="5126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990000"/>
                </a:solidFill>
              </a:rPr>
              <a:t>15</a:t>
            </a:r>
            <a:endParaRPr lang="ru-RU" sz="1600" dirty="0">
              <a:solidFill>
                <a:srgbClr val="990000"/>
              </a:solidFill>
            </a:endParaRPr>
          </a:p>
        </p:txBody>
      </p:sp>
      <p:pic>
        <p:nvPicPr>
          <p:cNvPr id="22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0196945" y="4949537"/>
            <a:ext cx="1580862" cy="1481146"/>
          </a:xfrm>
          <a:prstGeom prst="rect">
            <a:avLst/>
          </a:prstGeom>
          <a:noFill/>
        </p:spPr>
      </p:pic>
      <p:pic>
        <p:nvPicPr>
          <p:cNvPr id="23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6137565" y="4921830"/>
            <a:ext cx="1580862" cy="1481146"/>
          </a:xfrm>
          <a:prstGeom prst="rect">
            <a:avLst/>
          </a:prstGeom>
          <a:noFill/>
        </p:spPr>
      </p:pic>
      <p:pic>
        <p:nvPicPr>
          <p:cNvPr id="24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6109855" y="243823"/>
            <a:ext cx="1580862" cy="1481146"/>
          </a:xfrm>
          <a:prstGeom prst="rect">
            <a:avLst/>
          </a:prstGeom>
          <a:noFill/>
        </p:spPr>
      </p:pic>
      <p:sp>
        <p:nvSpPr>
          <p:cNvPr id="26" name="TextBox 25"/>
          <p:cNvSpPr txBox="1"/>
          <p:nvPr/>
        </p:nvSpPr>
        <p:spPr>
          <a:xfrm>
            <a:off x="6525488" y="1233056"/>
            <a:ext cx="51123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Kelson Sans BG" pitchFamily="50" charset="-52"/>
              </a:rPr>
              <a:t>Режиссура, художественное и музыкальное оформление </a:t>
            </a:r>
            <a:r>
              <a:rPr lang="ru-RU" sz="1400" dirty="0">
                <a:latin typeface="Kelson Sans BG" pitchFamily="50" charset="-52"/>
              </a:rPr>
              <a:t> </a:t>
            </a:r>
            <a:r>
              <a:rPr lang="ru-RU" sz="1400" dirty="0" smtClean="0">
                <a:latin typeface="Kelson Sans BG" pitchFamily="50" charset="-52"/>
              </a:rPr>
              <a:t>– Сергей Балыков (г. Астрахань)</a:t>
            </a:r>
            <a:br>
              <a:rPr lang="ru-RU" sz="1400" dirty="0" smtClean="0">
                <a:latin typeface="Kelson Sans BG" pitchFamily="50" charset="-52"/>
              </a:rPr>
            </a:br>
            <a:r>
              <a:rPr lang="ru-RU" sz="1400" b="1" dirty="0" smtClean="0">
                <a:latin typeface="Kelson Sans BG" pitchFamily="50" charset="-52"/>
              </a:rPr>
              <a:t>Премьера</a:t>
            </a:r>
            <a:r>
              <a:rPr lang="ru-RU" sz="1400" dirty="0" smtClean="0">
                <a:latin typeface="Kelson Sans BG" pitchFamily="50" charset="-52"/>
              </a:rPr>
              <a:t> состоялась 22 февраля 2018 г.</a:t>
            </a:r>
            <a:br>
              <a:rPr lang="ru-RU" sz="1400" dirty="0" smtClean="0">
                <a:latin typeface="Kelson Sans BG" pitchFamily="50" charset="-52"/>
              </a:rPr>
            </a:br>
            <a:r>
              <a:rPr lang="ru-RU" sz="1400" b="1" dirty="0" smtClean="0">
                <a:latin typeface="Kelson Sans BG" pitchFamily="50" charset="-52"/>
              </a:rPr>
              <a:t>Продолжительность:</a:t>
            </a:r>
            <a:r>
              <a:rPr lang="ru-RU" sz="1400" dirty="0" smtClean="0">
                <a:latin typeface="Kelson Sans BG" pitchFamily="50" charset="-52"/>
              </a:rPr>
              <a:t> 40 минут.</a:t>
            </a:r>
            <a:endParaRPr lang="ru-RU" sz="1400" dirty="0">
              <a:latin typeface="Kelson Sans BG" pitchFamily="50" charset="-5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622473" y="290944"/>
            <a:ext cx="49183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Kelson Sans BG" pitchFamily="50" charset="-52"/>
              </a:rPr>
              <a:t>С</a:t>
            </a:r>
            <a:r>
              <a:rPr lang="ru-RU" sz="1400" dirty="0" smtClean="0">
                <a:latin typeface="Kelson Sans BG" pitchFamily="50" charset="-52"/>
              </a:rPr>
              <a:t>пектакль </a:t>
            </a:r>
          </a:p>
          <a:p>
            <a:pPr algn="ctr"/>
            <a:r>
              <a:rPr lang="ru-RU" sz="1400" dirty="0" smtClean="0">
                <a:latin typeface="Kelson Sans BG" pitchFamily="50" charset="-52"/>
              </a:rPr>
              <a:t>по сказу Б. Шергина</a:t>
            </a:r>
          </a:p>
          <a:p>
            <a:pPr algn="ctr"/>
            <a:r>
              <a:rPr lang="ru-RU" b="1" dirty="0" smtClean="0">
                <a:latin typeface="Kelson Sans BG" pitchFamily="50" charset="-52"/>
              </a:rPr>
              <a:t>«Ваня Датский»</a:t>
            </a:r>
            <a:endParaRPr lang="ru-RU" b="1" dirty="0">
              <a:latin typeface="Kelson Sans BG" pitchFamily="50" charset="-52"/>
            </a:endParaRPr>
          </a:p>
        </p:txBody>
      </p:sp>
      <p:pic>
        <p:nvPicPr>
          <p:cNvPr id="23554" name="Picture 2" descr="C:\Users\User-PC\Desktop\Реклама\Архив афиш\Ваня Датский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43024" y="566740"/>
            <a:ext cx="3700031" cy="5158853"/>
          </a:xfrm>
          <a:prstGeom prst="rect">
            <a:avLst/>
          </a:prstGeom>
          <a:noFill/>
        </p:spPr>
      </p:pic>
      <p:pic>
        <p:nvPicPr>
          <p:cNvPr id="23556" name="Picture 4" descr="https://sun9-18.userapi.com/c845121/v845121247/13884/naDjfKoZcz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36327" y="2271135"/>
            <a:ext cx="4741429" cy="31597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000693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3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5939" y="5373399"/>
            <a:ext cx="2286000" cy="1318346"/>
          </a:xfrm>
          <a:prstGeom prst="rect">
            <a:avLst/>
          </a:prstGeom>
          <a:noFill/>
        </p:spPr>
      </p:pic>
      <p:pic>
        <p:nvPicPr>
          <p:cNvPr id="1037" name="Picture 13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4957" y="5347855"/>
            <a:ext cx="2286000" cy="1318346"/>
          </a:xfrm>
          <a:prstGeom prst="rect">
            <a:avLst/>
          </a:prstGeom>
          <a:noFill/>
        </p:spPr>
      </p:pic>
      <p:pic>
        <p:nvPicPr>
          <p:cNvPr id="17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60218" y="229967"/>
            <a:ext cx="1580862" cy="1481146"/>
          </a:xfrm>
          <a:prstGeom prst="rect">
            <a:avLst/>
          </a:prstGeom>
          <a:noFill/>
        </p:spPr>
      </p:pic>
      <p:pic>
        <p:nvPicPr>
          <p:cNvPr id="1029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69236" y="183574"/>
            <a:ext cx="1580862" cy="1481146"/>
          </a:xfrm>
          <a:prstGeom prst="rect">
            <a:avLst/>
          </a:prstGeom>
          <a:noFill/>
        </p:spPr>
      </p:pic>
      <p:pic>
        <p:nvPicPr>
          <p:cNvPr id="13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8873" y="225138"/>
            <a:ext cx="1580862" cy="1481146"/>
          </a:xfrm>
          <a:prstGeom prst="rect">
            <a:avLst/>
          </a:prstGeom>
          <a:noFill/>
        </p:spPr>
      </p:pic>
      <p:pic>
        <p:nvPicPr>
          <p:cNvPr id="14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304802" y="4991102"/>
            <a:ext cx="1580862" cy="1481146"/>
          </a:xfrm>
          <a:prstGeom prst="rect">
            <a:avLst/>
          </a:prstGeom>
          <a:noFill/>
        </p:spPr>
      </p:pic>
      <p:pic>
        <p:nvPicPr>
          <p:cNvPr id="15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433454" y="4949537"/>
            <a:ext cx="1580862" cy="1481146"/>
          </a:xfrm>
          <a:prstGeom prst="rect">
            <a:avLst/>
          </a:prstGeom>
          <a:noFill/>
        </p:spPr>
      </p:pic>
      <p:pic>
        <p:nvPicPr>
          <p:cNvPr id="22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0196945" y="4949537"/>
            <a:ext cx="1580862" cy="1481146"/>
          </a:xfrm>
          <a:prstGeom prst="rect">
            <a:avLst/>
          </a:prstGeom>
          <a:noFill/>
        </p:spPr>
      </p:pic>
      <p:pic>
        <p:nvPicPr>
          <p:cNvPr id="23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6137565" y="4921830"/>
            <a:ext cx="1580862" cy="1481146"/>
          </a:xfrm>
          <a:prstGeom prst="rect">
            <a:avLst/>
          </a:prstGeom>
          <a:noFill/>
        </p:spPr>
      </p:pic>
      <p:pic>
        <p:nvPicPr>
          <p:cNvPr id="24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6109855" y="243823"/>
            <a:ext cx="1580862" cy="1481146"/>
          </a:xfrm>
          <a:prstGeom prst="rect">
            <a:avLst/>
          </a:prstGeom>
          <a:noFill/>
        </p:spPr>
      </p:pic>
      <p:sp>
        <p:nvSpPr>
          <p:cNvPr id="27" name="TextBox 26"/>
          <p:cNvSpPr txBox="1"/>
          <p:nvPr/>
        </p:nvSpPr>
        <p:spPr>
          <a:xfrm>
            <a:off x="6622473" y="290944"/>
            <a:ext cx="4918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Kelson Sans BG" pitchFamily="50" charset="-52"/>
              </a:rPr>
              <a:t>Спектакль </a:t>
            </a:r>
          </a:p>
          <a:p>
            <a:pPr algn="ctr"/>
            <a:r>
              <a:rPr lang="ru-RU" b="1" dirty="0" smtClean="0">
                <a:latin typeface="Kelson Sans BG" pitchFamily="50" charset="-52"/>
              </a:rPr>
              <a:t>«Ваня Датский»</a:t>
            </a:r>
            <a:endParaRPr lang="ru-RU" b="1" dirty="0">
              <a:latin typeface="Kelson Sans BG" pitchFamily="50" charset="-5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45128" y="346362"/>
            <a:ext cx="4918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Kelson Sans BG" pitchFamily="50" charset="-52"/>
              </a:rPr>
              <a:t>С</a:t>
            </a:r>
            <a:r>
              <a:rPr lang="ru-RU" sz="1400" dirty="0" smtClean="0">
                <a:latin typeface="Kelson Sans BG" pitchFamily="50" charset="-52"/>
              </a:rPr>
              <a:t>пектакль </a:t>
            </a:r>
          </a:p>
          <a:p>
            <a:pPr algn="ctr"/>
            <a:r>
              <a:rPr lang="ru-RU" b="1" dirty="0" smtClean="0">
                <a:latin typeface="Kelson Sans BG" pitchFamily="50" charset="-52"/>
              </a:rPr>
              <a:t>«Ваня Датский»</a:t>
            </a:r>
            <a:endParaRPr lang="ru-RU" b="1" dirty="0">
              <a:latin typeface="Kelson Sans BG" pitchFamily="50" charset="-52"/>
            </a:endParaRPr>
          </a:p>
        </p:txBody>
      </p:sp>
      <p:pic>
        <p:nvPicPr>
          <p:cNvPr id="24580" name="Picture 4" descr="https://sun9-56.userapi.com/c845121/v845121247/13898/_C8fXwpbPm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6654" y="1136072"/>
            <a:ext cx="4650283" cy="3491346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692727" y="4655128"/>
            <a:ext cx="500149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latin typeface="Kelson Sans BG" pitchFamily="50" charset="-52"/>
              </a:rPr>
              <a:t>Сюжет наполнен большим философским смыслом о состоянии души русского человека на чужбине, о том, что как бы хорошо не было ему в заморских странах, он всегда тоскует по своей Родине и думает о возвращении.</a:t>
            </a:r>
            <a:endParaRPr lang="ru-RU" sz="1500" dirty="0">
              <a:latin typeface="Kelson Sans BG" pitchFamily="50" charset="-52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038109" y="4987636"/>
            <a:ext cx="4142509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 smtClean="0">
                <a:latin typeface="Kelson Sans BG" pitchFamily="50" charset="-52"/>
              </a:rPr>
              <a:t>В спектакле используются поморские мотивы, которые придают ему особую окраску и натуральность. </a:t>
            </a:r>
            <a:endParaRPr lang="ru-RU" sz="1500" dirty="0">
              <a:latin typeface="Kelson Sans BG" pitchFamily="50" charset="-52"/>
            </a:endParaRPr>
          </a:p>
        </p:txBody>
      </p:sp>
      <p:pic>
        <p:nvPicPr>
          <p:cNvPr id="24582" name="Picture 6" descr="https://sun9-7.userapi.com/c845121/v845121247/1388e/LGcPvBcMGYQ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3018" y="1109542"/>
            <a:ext cx="3034146" cy="38642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000693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3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5939" y="5373399"/>
            <a:ext cx="2286000" cy="1318346"/>
          </a:xfrm>
          <a:prstGeom prst="rect">
            <a:avLst/>
          </a:prstGeom>
          <a:noFill/>
        </p:spPr>
      </p:pic>
      <p:pic>
        <p:nvPicPr>
          <p:cNvPr id="1037" name="Picture 13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4957" y="5347855"/>
            <a:ext cx="2286000" cy="1318346"/>
          </a:xfrm>
          <a:prstGeom prst="rect">
            <a:avLst/>
          </a:prstGeom>
          <a:noFill/>
        </p:spPr>
      </p:pic>
      <p:pic>
        <p:nvPicPr>
          <p:cNvPr id="17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60218" y="229967"/>
            <a:ext cx="1580862" cy="1481146"/>
          </a:xfrm>
          <a:prstGeom prst="rect">
            <a:avLst/>
          </a:prstGeom>
          <a:noFill/>
        </p:spPr>
      </p:pic>
      <p:pic>
        <p:nvPicPr>
          <p:cNvPr id="1029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69236" y="183574"/>
            <a:ext cx="1580862" cy="1481146"/>
          </a:xfrm>
          <a:prstGeom prst="rect">
            <a:avLst/>
          </a:prstGeom>
          <a:noFill/>
        </p:spPr>
      </p:pic>
      <p:pic>
        <p:nvPicPr>
          <p:cNvPr id="13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8873" y="225138"/>
            <a:ext cx="1580862" cy="1481146"/>
          </a:xfrm>
          <a:prstGeom prst="rect">
            <a:avLst/>
          </a:prstGeom>
          <a:noFill/>
        </p:spPr>
      </p:pic>
      <p:pic>
        <p:nvPicPr>
          <p:cNvPr id="14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304802" y="4991102"/>
            <a:ext cx="1580862" cy="1481146"/>
          </a:xfrm>
          <a:prstGeom prst="rect">
            <a:avLst/>
          </a:prstGeom>
          <a:noFill/>
        </p:spPr>
      </p:pic>
      <p:pic>
        <p:nvPicPr>
          <p:cNvPr id="15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433454" y="4949537"/>
            <a:ext cx="1580862" cy="1481146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8936181" y="5694219"/>
            <a:ext cx="5126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990000"/>
                </a:solidFill>
              </a:rPr>
              <a:t>19</a:t>
            </a:r>
            <a:endParaRPr lang="ru-RU" sz="1600" dirty="0">
              <a:solidFill>
                <a:srgbClr val="990000"/>
              </a:solidFill>
            </a:endParaRPr>
          </a:p>
        </p:txBody>
      </p:sp>
      <p:pic>
        <p:nvPicPr>
          <p:cNvPr id="22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0196945" y="4949537"/>
            <a:ext cx="1580862" cy="1481146"/>
          </a:xfrm>
          <a:prstGeom prst="rect">
            <a:avLst/>
          </a:prstGeom>
          <a:noFill/>
        </p:spPr>
      </p:pic>
      <p:pic>
        <p:nvPicPr>
          <p:cNvPr id="23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6137565" y="4921830"/>
            <a:ext cx="1580862" cy="1481146"/>
          </a:xfrm>
          <a:prstGeom prst="rect">
            <a:avLst/>
          </a:prstGeom>
          <a:noFill/>
        </p:spPr>
      </p:pic>
      <p:pic>
        <p:nvPicPr>
          <p:cNvPr id="24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6109855" y="243823"/>
            <a:ext cx="1580862" cy="1481146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2951018" y="5749637"/>
            <a:ext cx="5126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990000"/>
                </a:solidFill>
              </a:rPr>
              <a:t>18</a:t>
            </a:r>
            <a:endParaRPr lang="ru-RU" sz="1600" dirty="0">
              <a:solidFill>
                <a:srgbClr val="99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622473" y="290944"/>
            <a:ext cx="49183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Kelson Sans BG" pitchFamily="50" charset="-52"/>
              </a:rPr>
              <a:t>С</a:t>
            </a:r>
            <a:r>
              <a:rPr lang="ru-RU" sz="1400" dirty="0" smtClean="0">
                <a:latin typeface="Kelson Sans BG" pitchFamily="50" charset="-52"/>
              </a:rPr>
              <a:t>пектакль </a:t>
            </a:r>
          </a:p>
          <a:p>
            <a:pPr algn="ctr"/>
            <a:r>
              <a:rPr lang="ru-RU" sz="1400" dirty="0" smtClean="0">
                <a:latin typeface="Kelson Sans BG" pitchFamily="50" charset="-52"/>
              </a:rPr>
              <a:t>по сказке А.С. Пушкина</a:t>
            </a:r>
          </a:p>
          <a:p>
            <a:pPr algn="ctr"/>
            <a:r>
              <a:rPr lang="ru-RU" b="1" dirty="0" smtClean="0">
                <a:latin typeface="Kelson Sans BG" pitchFamily="50" charset="-52"/>
              </a:rPr>
              <a:t>«Сказка о рыбаке и рыбке»</a:t>
            </a:r>
            <a:endParaRPr lang="ru-RU" b="1" dirty="0">
              <a:latin typeface="Kelson Sans BG" pitchFamily="50" charset="-52"/>
            </a:endParaRPr>
          </a:p>
        </p:txBody>
      </p:sp>
      <p:pic>
        <p:nvPicPr>
          <p:cNvPr id="25602" name="Picture 2" descr="https://sun9-62.userapi.com/c854216/v854216846/51405/wZ6aLdWMRr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0012" y="590839"/>
            <a:ext cx="3587625" cy="5071511"/>
          </a:xfrm>
          <a:prstGeom prst="rect">
            <a:avLst/>
          </a:prstGeom>
          <a:noFill/>
        </p:spPr>
      </p:pic>
      <p:sp>
        <p:nvSpPr>
          <p:cNvPr id="26" name="TextBox 25"/>
          <p:cNvSpPr txBox="1"/>
          <p:nvPr/>
        </p:nvSpPr>
        <p:spPr>
          <a:xfrm>
            <a:off x="6456219" y="1177636"/>
            <a:ext cx="4959928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1400" b="1" dirty="0" smtClean="0">
                <a:latin typeface="Kelson Sans BG" pitchFamily="50" charset="-52"/>
              </a:rPr>
              <a:t>Режиссер-постановщик</a:t>
            </a:r>
            <a:r>
              <a:rPr lang="ru-RU" sz="1400" dirty="0" smtClean="0">
                <a:latin typeface="Kelson Sans BG" pitchFamily="50" charset="-52"/>
              </a:rPr>
              <a:t> </a:t>
            </a:r>
            <a:r>
              <a:rPr lang="ru-RU" sz="1400" dirty="0">
                <a:latin typeface="Kelson Sans BG" pitchFamily="50" charset="-52"/>
              </a:rPr>
              <a:t>– </a:t>
            </a:r>
            <a:r>
              <a:rPr lang="ru-RU" sz="1400" dirty="0" smtClean="0">
                <a:latin typeface="Kelson Sans BG" pitchFamily="50" charset="-52"/>
              </a:rPr>
              <a:t>Наталия Лебедева (г. Москва)</a:t>
            </a:r>
            <a:br>
              <a:rPr lang="ru-RU" sz="1400" dirty="0" smtClean="0">
                <a:latin typeface="Kelson Sans BG" pitchFamily="50" charset="-52"/>
              </a:rPr>
            </a:br>
            <a:r>
              <a:rPr lang="ru-RU" sz="1400" b="1" dirty="0" smtClean="0">
                <a:latin typeface="Kelson Sans BG" pitchFamily="50" charset="-52"/>
              </a:rPr>
              <a:t>Художник-постановщик</a:t>
            </a:r>
            <a:r>
              <a:rPr lang="ru-RU" sz="1400" dirty="0" smtClean="0">
                <a:latin typeface="Kelson Sans BG" pitchFamily="50" charset="-52"/>
              </a:rPr>
              <a:t> – Наталья </a:t>
            </a:r>
            <a:r>
              <a:rPr lang="ru-RU" sz="1400" dirty="0" err="1" smtClean="0">
                <a:latin typeface="Kelson Sans BG" pitchFamily="50" charset="-52"/>
              </a:rPr>
              <a:t>Топорова</a:t>
            </a:r>
            <a:r>
              <a:rPr lang="ru-RU" sz="1400" dirty="0" smtClean="0">
                <a:latin typeface="Kelson Sans BG" pitchFamily="50" charset="-52"/>
              </a:rPr>
              <a:t> (г. Москва)</a:t>
            </a:r>
            <a:br>
              <a:rPr lang="ru-RU" sz="1400" dirty="0" smtClean="0">
                <a:latin typeface="Kelson Sans BG" pitchFamily="50" charset="-52"/>
              </a:rPr>
            </a:br>
            <a:r>
              <a:rPr lang="ru-RU" sz="1400" b="1" dirty="0" smtClean="0">
                <a:latin typeface="Kelson Sans BG" pitchFamily="50" charset="-52"/>
              </a:rPr>
              <a:t>Композитор</a:t>
            </a:r>
            <a:r>
              <a:rPr lang="ru-RU" sz="1400" dirty="0" smtClean="0">
                <a:latin typeface="Kelson Sans BG" pitchFamily="50" charset="-52"/>
              </a:rPr>
              <a:t> </a:t>
            </a:r>
            <a:r>
              <a:rPr lang="ru-RU" sz="1400" dirty="0">
                <a:latin typeface="Kelson Sans BG" pitchFamily="50" charset="-52"/>
              </a:rPr>
              <a:t>– </a:t>
            </a:r>
            <a:r>
              <a:rPr lang="ru-RU" sz="1400" dirty="0" smtClean="0">
                <a:latin typeface="Kelson Sans BG" pitchFamily="50" charset="-52"/>
              </a:rPr>
              <a:t>Сергей Жуков, заслуженный деятель культуры Российской Федерации (г</a:t>
            </a:r>
            <a:r>
              <a:rPr lang="ru-RU" sz="1400" dirty="0">
                <a:latin typeface="Kelson Sans BG" pitchFamily="50" charset="-52"/>
              </a:rPr>
              <a:t>. Москва)</a:t>
            </a:r>
            <a:r>
              <a:rPr lang="ru-RU" sz="1400" dirty="0" smtClean="0">
                <a:latin typeface="Kelson Sans BG" pitchFamily="50" charset="-52"/>
              </a:rPr>
              <a:t/>
            </a:r>
            <a:br>
              <a:rPr lang="ru-RU" sz="1400" dirty="0" smtClean="0">
                <a:latin typeface="Kelson Sans BG" pitchFamily="50" charset="-52"/>
              </a:rPr>
            </a:br>
            <a:r>
              <a:rPr lang="ru-RU" sz="1400" b="1" dirty="0" smtClean="0">
                <a:latin typeface="Kelson Sans BG" pitchFamily="50" charset="-52"/>
              </a:rPr>
              <a:t>Режиссер по пластике </a:t>
            </a:r>
            <a:r>
              <a:rPr lang="ru-RU" sz="1400" b="1" dirty="0">
                <a:latin typeface="Kelson Sans BG" pitchFamily="50" charset="-52"/>
              </a:rPr>
              <a:t>–</a:t>
            </a:r>
            <a:r>
              <a:rPr lang="ru-RU" sz="1400" dirty="0" smtClean="0">
                <a:latin typeface="Kelson Sans BG" pitchFamily="50" charset="-52"/>
              </a:rPr>
              <a:t> Катарина </a:t>
            </a:r>
            <a:r>
              <a:rPr lang="ru-RU" sz="1400" dirty="0" err="1" smtClean="0">
                <a:latin typeface="Kelson Sans BG" pitchFamily="50" charset="-52"/>
              </a:rPr>
              <a:t>Марьянчук</a:t>
            </a:r>
            <a:r>
              <a:rPr lang="ru-RU" sz="1400" dirty="0" smtClean="0">
                <a:latin typeface="Kelson Sans BG" pitchFamily="50" charset="-52"/>
              </a:rPr>
              <a:t> (г. Сургут)</a:t>
            </a:r>
            <a:br>
              <a:rPr lang="ru-RU" sz="1400" dirty="0" smtClean="0">
                <a:latin typeface="Kelson Sans BG" pitchFamily="50" charset="-52"/>
              </a:rPr>
            </a:br>
            <a:r>
              <a:rPr lang="ru-RU" sz="1400" b="1" dirty="0" smtClean="0">
                <a:latin typeface="Kelson Sans BG" pitchFamily="50" charset="-52"/>
              </a:rPr>
              <a:t>Премьера</a:t>
            </a:r>
            <a:r>
              <a:rPr lang="ru-RU" sz="1400" dirty="0" smtClean="0">
                <a:latin typeface="Kelson Sans BG" pitchFamily="50" charset="-52"/>
              </a:rPr>
              <a:t> состоялась 26 мая 2019 г.</a:t>
            </a:r>
            <a:br>
              <a:rPr lang="ru-RU" sz="1400" dirty="0" smtClean="0">
                <a:latin typeface="Kelson Sans BG" pitchFamily="50" charset="-52"/>
              </a:rPr>
            </a:br>
            <a:r>
              <a:rPr lang="ru-RU" sz="1400" b="1" dirty="0" smtClean="0">
                <a:latin typeface="Kelson Sans BG" pitchFamily="50" charset="-52"/>
              </a:rPr>
              <a:t>Продолжительность</a:t>
            </a:r>
            <a:r>
              <a:rPr lang="ru-RU" sz="1400" dirty="0">
                <a:latin typeface="Kelson Sans BG" pitchFamily="50" charset="-52"/>
              </a:rPr>
              <a:t>:</a:t>
            </a:r>
            <a:r>
              <a:rPr lang="ru-RU" sz="1400" dirty="0" smtClean="0">
                <a:latin typeface="Kelson Sans BG" pitchFamily="50" charset="-52"/>
              </a:rPr>
              <a:t>  45 минут.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5606" name="Picture 6" descr="https://sun9-13.userapi.com/c852132/v852132846/129770/xM9B3-cvIE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13355" y="2859698"/>
            <a:ext cx="4170282" cy="27791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000693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3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5939" y="5373399"/>
            <a:ext cx="2286000" cy="1318346"/>
          </a:xfrm>
          <a:prstGeom prst="rect">
            <a:avLst/>
          </a:prstGeom>
          <a:noFill/>
        </p:spPr>
      </p:pic>
      <p:pic>
        <p:nvPicPr>
          <p:cNvPr id="1037" name="Picture 13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4957" y="5347855"/>
            <a:ext cx="2286000" cy="1318346"/>
          </a:xfrm>
          <a:prstGeom prst="rect">
            <a:avLst/>
          </a:prstGeom>
          <a:noFill/>
        </p:spPr>
      </p:pic>
      <p:pic>
        <p:nvPicPr>
          <p:cNvPr id="17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60218" y="229967"/>
            <a:ext cx="1580862" cy="1481146"/>
          </a:xfrm>
          <a:prstGeom prst="rect">
            <a:avLst/>
          </a:prstGeom>
          <a:noFill/>
        </p:spPr>
      </p:pic>
      <p:pic>
        <p:nvPicPr>
          <p:cNvPr id="1029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69236" y="183574"/>
            <a:ext cx="1580862" cy="1481146"/>
          </a:xfrm>
          <a:prstGeom prst="rect">
            <a:avLst/>
          </a:prstGeom>
          <a:noFill/>
        </p:spPr>
      </p:pic>
      <p:pic>
        <p:nvPicPr>
          <p:cNvPr id="13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8873" y="225138"/>
            <a:ext cx="1580862" cy="1481146"/>
          </a:xfrm>
          <a:prstGeom prst="rect">
            <a:avLst/>
          </a:prstGeom>
          <a:noFill/>
        </p:spPr>
      </p:pic>
      <p:pic>
        <p:nvPicPr>
          <p:cNvPr id="14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304802" y="4991102"/>
            <a:ext cx="1580862" cy="1481146"/>
          </a:xfrm>
          <a:prstGeom prst="rect">
            <a:avLst/>
          </a:prstGeom>
          <a:noFill/>
        </p:spPr>
      </p:pic>
      <p:pic>
        <p:nvPicPr>
          <p:cNvPr id="15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433454" y="4949537"/>
            <a:ext cx="1580862" cy="1481146"/>
          </a:xfrm>
          <a:prstGeom prst="rect">
            <a:avLst/>
          </a:prstGeom>
          <a:noFill/>
        </p:spPr>
      </p:pic>
      <p:pic>
        <p:nvPicPr>
          <p:cNvPr id="22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0196945" y="4949537"/>
            <a:ext cx="1580862" cy="1481146"/>
          </a:xfrm>
          <a:prstGeom prst="rect">
            <a:avLst/>
          </a:prstGeom>
          <a:noFill/>
        </p:spPr>
      </p:pic>
      <p:pic>
        <p:nvPicPr>
          <p:cNvPr id="23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6137565" y="4921830"/>
            <a:ext cx="1580862" cy="1481146"/>
          </a:xfrm>
          <a:prstGeom prst="rect">
            <a:avLst/>
          </a:prstGeom>
          <a:noFill/>
        </p:spPr>
      </p:pic>
      <p:pic>
        <p:nvPicPr>
          <p:cNvPr id="24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6109855" y="243823"/>
            <a:ext cx="1580862" cy="1481146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2951018" y="5749637"/>
            <a:ext cx="5126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>
              <a:solidFill>
                <a:srgbClr val="99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622473" y="290944"/>
            <a:ext cx="4918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Kelson Sans BG" pitchFamily="50" charset="-52"/>
              </a:rPr>
              <a:t>С</a:t>
            </a:r>
            <a:r>
              <a:rPr lang="ru-RU" sz="1400" dirty="0" smtClean="0">
                <a:latin typeface="Kelson Sans BG" pitchFamily="50" charset="-52"/>
              </a:rPr>
              <a:t>пектакль </a:t>
            </a:r>
          </a:p>
          <a:p>
            <a:pPr algn="ctr"/>
            <a:r>
              <a:rPr lang="ru-RU" b="1" dirty="0" smtClean="0">
                <a:latin typeface="Kelson Sans BG" pitchFamily="50" charset="-52"/>
              </a:rPr>
              <a:t>«Сказка о рыбаке и рыбке»</a:t>
            </a:r>
            <a:endParaRPr lang="ru-RU" b="1" dirty="0">
              <a:latin typeface="Kelson Sans BG" pitchFamily="50" charset="-5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06582" y="277089"/>
            <a:ext cx="4918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Kelson Sans BG" pitchFamily="50" charset="-52"/>
              </a:rPr>
              <a:t>С</a:t>
            </a:r>
            <a:r>
              <a:rPr lang="ru-RU" sz="1400" dirty="0" smtClean="0">
                <a:latin typeface="Kelson Sans BG" pitchFamily="50" charset="-52"/>
              </a:rPr>
              <a:t>пектакль </a:t>
            </a:r>
          </a:p>
          <a:p>
            <a:pPr algn="ctr"/>
            <a:r>
              <a:rPr lang="ru-RU" b="1" dirty="0" smtClean="0">
                <a:latin typeface="Kelson Sans BG" pitchFamily="50" charset="-52"/>
              </a:rPr>
              <a:t>«Сказка о рыбаке и рыбке»</a:t>
            </a:r>
            <a:endParaRPr lang="ru-RU" b="1" dirty="0">
              <a:latin typeface="Kelson Sans BG" pitchFamily="50" charset="-52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75853" y="4685298"/>
            <a:ext cx="48352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Kelson Sans BG" pitchFamily="50" charset="-52"/>
              </a:rPr>
              <a:t>Если любящие друг друга люди неразлучны – им даруется рай уже на земле. Герои нашей сказки нашли его на берегу самого синего моря.</a:t>
            </a:r>
            <a:endParaRPr lang="ru-RU" sz="1600" dirty="0">
              <a:latin typeface="Kelson Sans BG" pitchFamily="50" charset="-52"/>
            </a:endParaRPr>
          </a:p>
        </p:txBody>
      </p:sp>
      <p:pic>
        <p:nvPicPr>
          <p:cNvPr id="26628" name="Picture 4" descr="https://sun9-25.userapi.com/c852132/v852132846/129731/FDN3822OZd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705" y="1190480"/>
            <a:ext cx="4845573" cy="3229120"/>
          </a:xfrm>
          <a:prstGeom prst="rect">
            <a:avLst/>
          </a:prstGeom>
          <a:noFill/>
        </p:spPr>
      </p:pic>
      <p:sp>
        <p:nvSpPr>
          <p:cNvPr id="28" name="Прямоугольник 27"/>
          <p:cNvSpPr/>
          <p:nvPr/>
        </p:nvSpPr>
        <p:spPr>
          <a:xfrm>
            <a:off x="6483927" y="4643735"/>
            <a:ext cx="50153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Kelson Sans BG" pitchFamily="50" charset="-52"/>
              </a:rPr>
              <a:t>Но если одним из них овладевает желание иметь больше, чем есть, прекрасный мир расколется, как старое корыто. А море заполнится травой и тиной. Что же дальше?</a:t>
            </a:r>
            <a:endParaRPr lang="ru-RU" sz="1600" dirty="0">
              <a:latin typeface="Kelson Sans BG" pitchFamily="50" charset="-52"/>
            </a:endParaRPr>
          </a:p>
        </p:txBody>
      </p:sp>
      <p:pic>
        <p:nvPicPr>
          <p:cNvPr id="26630" name="Picture 6" descr="https://sun9-6.userapi.com/c852132/v852132846/129782/_EceufuEnkw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45374" y="1245900"/>
            <a:ext cx="4801499" cy="31997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000693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3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5939" y="5373399"/>
            <a:ext cx="2286000" cy="1318346"/>
          </a:xfrm>
          <a:prstGeom prst="rect">
            <a:avLst/>
          </a:prstGeom>
          <a:noFill/>
        </p:spPr>
      </p:pic>
      <p:pic>
        <p:nvPicPr>
          <p:cNvPr id="1037" name="Picture 13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4957" y="5347855"/>
            <a:ext cx="2286000" cy="1318346"/>
          </a:xfrm>
          <a:prstGeom prst="rect">
            <a:avLst/>
          </a:prstGeom>
          <a:noFill/>
        </p:spPr>
      </p:pic>
      <p:pic>
        <p:nvPicPr>
          <p:cNvPr id="17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60218" y="229967"/>
            <a:ext cx="1580862" cy="1481146"/>
          </a:xfrm>
          <a:prstGeom prst="rect">
            <a:avLst/>
          </a:prstGeom>
          <a:noFill/>
        </p:spPr>
      </p:pic>
      <p:pic>
        <p:nvPicPr>
          <p:cNvPr id="1029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69236" y="183574"/>
            <a:ext cx="1580862" cy="1481146"/>
          </a:xfrm>
          <a:prstGeom prst="rect">
            <a:avLst/>
          </a:prstGeom>
          <a:noFill/>
        </p:spPr>
      </p:pic>
      <p:pic>
        <p:nvPicPr>
          <p:cNvPr id="13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8873" y="225138"/>
            <a:ext cx="1580862" cy="1481146"/>
          </a:xfrm>
          <a:prstGeom prst="rect">
            <a:avLst/>
          </a:prstGeom>
          <a:noFill/>
        </p:spPr>
      </p:pic>
      <p:pic>
        <p:nvPicPr>
          <p:cNvPr id="14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304802" y="4991102"/>
            <a:ext cx="1580862" cy="1481146"/>
          </a:xfrm>
          <a:prstGeom prst="rect">
            <a:avLst/>
          </a:prstGeom>
          <a:noFill/>
        </p:spPr>
      </p:pic>
      <p:pic>
        <p:nvPicPr>
          <p:cNvPr id="15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433454" y="4949537"/>
            <a:ext cx="1580862" cy="1481146"/>
          </a:xfrm>
          <a:prstGeom prst="rect">
            <a:avLst/>
          </a:prstGeom>
          <a:noFill/>
        </p:spPr>
      </p:pic>
      <p:pic>
        <p:nvPicPr>
          <p:cNvPr id="22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0196945" y="4949537"/>
            <a:ext cx="1580862" cy="1481146"/>
          </a:xfrm>
          <a:prstGeom prst="rect">
            <a:avLst/>
          </a:prstGeom>
          <a:noFill/>
        </p:spPr>
      </p:pic>
      <p:pic>
        <p:nvPicPr>
          <p:cNvPr id="23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6204276" y="4972755"/>
            <a:ext cx="1580862" cy="1481146"/>
          </a:xfrm>
          <a:prstGeom prst="rect">
            <a:avLst/>
          </a:prstGeom>
          <a:noFill/>
        </p:spPr>
      </p:pic>
      <p:pic>
        <p:nvPicPr>
          <p:cNvPr id="24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6109855" y="243823"/>
            <a:ext cx="1580862" cy="1481146"/>
          </a:xfrm>
          <a:prstGeom prst="rect">
            <a:avLst/>
          </a:prstGeom>
          <a:noFill/>
        </p:spPr>
      </p:pic>
      <p:sp>
        <p:nvSpPr>
          <p:cNvPr id="27" name="TextBox 26"/>
          <p:cNvSpPr txBox="1"/>
          <p:nvPr/>
        </p:nvSpPr>
        <p:spPr>
          <a:xfrm>
            <a:off x="6622473" y="290944"/>
            <a:ext cx="4918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Kelson Sans BG" pitchFamily="50" charset="-52"/>
              </a:rPr>
              <a:t>С</a:t>
            </a:r>
            <a:r>
              <a:rPr lang="ru-RU" sz="1400" dirty="0" smtClean="0">
                <a:latin typeface="Kelson Sans BG" pitchFamily="50" charset="-52"/>
              </a:rPr>
              <a:t>пектакль </a:t>
            </a:r>
          </a:p>
          <a:p>
            <a:pPr algn="ctr"/>
            <a:r>
              <a:rPr lang="ru-RU" b="1" dirty="0" smtClean="0">
                <a:latin typeface="Kelson Sans BG" pitchFamily="50" charset="-52"/>
              </a:rPr>
              <a:t>«Сказка о рыбаке и рыбке»</a:t>
            </a:r>
            <a:endParaRPr lang="ru-RU" b="1" dirty="0">
              <a:latin typeface="Kelson Sans BG" pitchFamily="50" charset="-5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06582" y="277089"/>
            <a:ext cx="4918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Kelson Sans BG" pitchFamily="50" charset="-52"/>
              </a:rPr>
              <a:t>С</a:t>
            </a:r>
            <a:r>
              <a:rPr lang="ru-RU" sz="1400" dirty="0" smtClean="0">
                <a:latin typeface="Kelson Sans BG" pitchFamily="50" charset="-52"/>
              </a:rPr>
              <a:t>пектакль </a:t>
            </a:r>
          </a:p>
          <a:p>
            <a:pPr algn="ctr"/>
            <a:r>
              <a:rPr lang="ru-RU" b="1" dirty="0" smtClean="0">
                <a:latin typeface="Kelson Sans BG" pitchFamily="50" charset="-52"/>
              </a:rPr>
              <a:t>«Сказка о рыбаке и рыбке»</a:t>
            </a:r>
            <a:endParaRPr lang="ru-RU" b="1" dirty="0">
              <a:latin typeface="Kelson Sans BG" pitchFamily="50" charset="-52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65018" y="4671444"/>
            <a:ext cx="497378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Kelson Sans BG" pitchFamily="50" charset="-52"/>
              </a:rPr>
              <a:t>Надо снова очищать свое море, снова учиться быть неразлучниками, потому что настоящее счастье на земле можно найти не в теремах, дворцах и коронах, а только в любви друг к другу.</a:t>
            </a:r>
            <a:endParaRPr lang="ru-RU" sz="1600" dirty="0">
              <a:latin typeface="Kelson Sans BG" pitchFamily="50" charset="-52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909586" y="4763070"/>
            <a:ext cx="44421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Kelson Sans BG" pitchFamily="50" charset="-52"/>
              </a:rPr>
              <a:t>Диплом победителя Международного Фестиваля театров для детей </a:t>
            </a:r>
            <a:r>
              <a:rPr lang="ru-RU" sz="1600" dirty="0" smtClean="0">
                <a:latin typeface="Kelson Sans BG" pitchFamily="50" charset="-52"/>
              </a:rPr>
              <a:t>  в   </a:t>
            </a:r>
            <a:r>
              <a:rPr lang="ru-RU" sz="1600" dirty="0" err="1" smtClean="0">
                <a:latin typeface="Kelson Sans BG" pitchFamily="50" charset="-52"/>
              </a:rPr>
              <a:t>Суботице</a:t>
            </a:r>
            <a:endParaRPr lang="ru-RU" sz="1600" dirty="0">
              <a:latin typeface="Kelson Sans BG" pitchFamily="50" charset="-52"/>
            </a:endParaRPr>
          </a:p>
          <a:p>
            <a:pPr algn="just"/>
            <a:r>
              <a:rPr lang="ru-RU" sz="1600" dirty="0">
                <a:latin typeface="Kelson Sans BG" pitchFamily="50" charset="-52"/>
              </a:rPr>
              <a:t>в номинации «За лучшую сценографию» (Сербия, г. </a:t>
            </a:r>
            <a:r>
              <a:rPr lang="ru-RU" sz="1600" dirty="0" err="1">
                <a:latin typeface="Kelson Sans BG" pitchFamily="50" charset="-52"/>
              </a:rPr>
              <a:t>Суботица</a:t>
            </a:r>
            <a:r>
              <a:rPr lang="ru-RU" sz="1600" dirty="0" smtClean="0">
                <a:latin typeface="Kelson Sans BG" pitchFamily="50" charset="-52"/>
              </a:rPr>
              <a:t>)</a:t>
            </a:r>
            <a:endParaRPr lang="ru-RU" sz="1600" dirty="0">
              <a:latin typeface="Kelson Sans BG" pitchFamily="50" charset="-52"/>
            </a:endParaRPr>
          </a:p>
        </p:txBody>
      </p:sp>
      <p:pic>
        <p:nvPicPr>
          <p:cNvPr id="28674" name="Picture 2" descr="https://sun9-17.userapi.com/c852132/v852132846/1297af/BabnsOACey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9710" y="1204335"/>
            <a:ext cx="4849090" cy="3231465"/>
          </a:xfrm>
          <a:prstGeom prst="rect">
            <a:avLst/>
          </a:prstGeom>
          <a:noFill/>
        </p:spPr>
      </p:pic>
      <p:pic>
        <p:nvPicPr>
          <p:cNvPr id="28676" name="Picture 4" descr="https://sun9-34.userapi.com/c857528/v857528653/9085d/ZVCwhEttxM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41827" y="1094302"/>
            <a:ext cx="3121541" cy="3635738"/>
          </a:xfrm>
          <a:prstGeom prst="rect">
            <a:avLst/>
          </a:prstGeom>
          <a:noFill/>
        </p:spPr>
      </p:pic>
      <p:pic>
        <p:nvPicPr>
          <p:cNvPr id="26" name="Picture 15" descr="C:\Users\User-PC\Desktop\Литературный мир АНЭ\val78_11-51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83247" y="4836396"/>
            <a:ext cx="511459" cy="5114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000693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3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5939" y="5373399"/>
            <a:ext cx="2286000" cy="1318346"/>
          </a:xfrm>
          <a:prstGeom prst="rect">
            <a:avLst/>
          </a:prstGeom>
          <a:noFill/>
        </p:spPr>
      </p:pic>
      <p:pic>
        <p:nvPicPr>
          <p:cNvPr id="1037" name="Picture 13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4957" y="5347855"/>
            <a:ext cx="2286000" cy="1318346"/>
          </a:xfrm>
          <a:prstGeom prst="rect">
            <a:avLst/>
          </a:prstGeom>
          <a:noFill/>
        </p:spPr>
      </p:pic>
      <p:pic>
        <p:nvPicPr>
          <p:cNvPr id="17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60218" y="229967"/>
            <a:ext cx="1580862" cy="1481146"/>
          </a:xfrm>
          <a:prstGeom prst="rect">
            <a:avLst/>
          </a:prstGeom>
          <a:noFill/>
        </p:spPr>
      </p:pic>
      <p:pic>
        <p:nvPicPr>
          <p:cNvPr id="1029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69236" y="183574"/>
            <a:ext cx="1580862" cy="1481146"/>
          </a:xfrm>
          <a:prstGeom prst="rect">
            <a:avLst/>
          </a:prstGeom>
          <a:noFill/>
        </p:spPr>
      </p:pic>
      <p:pic>
        <p:nvPicPr>
          <p:cNvPr id="13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8873" y="225138"/>
            <a:ext cx="1580862" cy="1481146"/>
          </a:xfrm>
          <a:prstGeom prst="rect">
            <a:avLst/>
          </a:prstGeom>
          <a:noFill/>
        </p:spPr>
      </p:pic>
      <p:pic>
        <p:nvPicPr>
          <p:cNvPr id="14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304802" y="4991102"/>
            <a:ext cx="1580862" cy="1481146"/>
          </a:xfrm>
          <a:prstGeom prst="rect">
            <a:avLst/>
          </a:prstGeom>
          <a:noFill/>
        </p:spPr>
      </p:pic>
      <p:pic>
        <p:nvPicPr>
          <p:cNvPr id="15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433454" y="4949537"/>
            <a:ext cx="1580862" cy="1481146"/>
          </a:xfrm>
          <a:prstGeom prst="rect">
            <a:avLst/>
          </a:prstGeom>
          <a:noFill/>
        </p:spPr>
      </p:pic>
      <p:pic>
        <p:nvPicPr>
          <p:cNvPr id="22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0196945" y="4949537"/>
            <a:ext cx="1580862" cy="1481146"/>
          </a:xfrm>
          <a:prstGeom prst="rect">
            <a:avLst/>
          </a:prstGeom>
          <a:noFill/>
        </p:spPr>
      </p:pic>
      <p:pic>
        <p:nvPicPr>
          <p:cNvPr id="23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6137565" y="4921830"/>
            <a:ext cx="1580862" cy="1481146"/>
          </a:xfrm>
          <a:prstGeom prst="rect">
            <a:avLst/>
          </a:prstGeom>
          <a:noFill/>
        </p:spPr>
      </p:pic>
      <p:pic>
        <p:nvPicPr>
          <p:cNvPr id="24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6109855" y="243823"/>
            <a:ext cx="1580862" cy="1481146"/>
          </a:xfrm>
          <a:prstGeom prst="rect">
            <a:avLst/>
          </a:prstGeom>
          <a:noFill/>
        </p:spPr>
      </p:pic>
      <p:sp>
        <p:nvSpPr>
          <p:cNvPr id="27" name="TextBox 26"/>
          <p:cNvSpPr txBox="1"/>
          <p:nvPr/>
        </p:nvSpPr>
        <p:spPr>
          <a:xfrm>
            <a:off x="6622473" y="290944"/>
            <a:ext cx="49183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Kelson Sans BG" pitchFamily="50" charset="-52"/>
              </a:rPr>
              <a:t>спектакль </a:t>
            </a:r>
          </a:p>
          <a:p>
            <a:pPr algn="ctr"/>
            <a:r>
              <a:rPr lang="ru-RU" sz="1400" dirty="0" smtClean="0">
                <a:latin typeface="Kelson Sans BG" pitchFamily="50" charset="-52"/>
              </a:rPr>
              <a:t>по сказке А.С. Пушкина</a:t>
            </a:r>
          </a:p>
          <a:p>
            <a:pPr algn="ctr"/>
            <a:r>
              <a:rPr lang="ru-RU" b="1" dirty="0" smtClean="0">
                <a:latin typeface="Kelson Sans BG" pitchFamily="50" charset="-52"/>
              </a:rPr>
              <a:t>«Сказка о рыбаке и рыбке»</a:t>
            </a:r>
            <a:endParaRPr lang="ru-RU" b="1" dirty="0">
              <a:latin typeface="Kelson Sans BG" pitchFamily="50" charset="-5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06582" y="277089"/>
            <a:ext cx="4918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Kelson Sans BG" pitchFamily="50" charset="-52"/>
              </a:rPr>
              <a:t>С</a:t>
            </a:r>
            <a:r>
              <a:rPr lang="ru-RU" sz="1400" dirty="0" smtClean="0">
                <a:latin typeface="Kelson Sans BG" pitchFamily="50" charset="-52"/>
              </a:rPr>
              <a:t>пектакль </a:t>
            </a:r>
          </a:p>
          <a:p>
            <a:pPr algn="ctr"/>
            <a:r>
              <a:rPr lang="ru-RU" b="1" dirty="0" smtClean="0">
                <a:latin typeface="Kelson Sans BG" pitchFamily="50" charset="-52"/>
              </a:rPr>
              <a:t>«Сказка о рыбаке и рыбке»</a:t>
            </a:r>
            <a:endParaRPr lang="ru-RU" b="1" dirty="0">
              <a:latin typeface="Kelson Sans BG" pitchFamily="50" charset="-52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840507" y="4671444"/>
            <a:ext cx="475672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Kelson Sans BG" pitchFamily="50" charset="-52"/>
              </a:rPr>
              <a:t>Спектакль вошел в </a:t>
            </a:r>
            <a:r>
              <a:rPr lang="ru-RU" sz="1600" dirty="0" err="1" smtClean="0">
                <a:latin typeface="Kelson Sans BG" pitchFamily="50" charset="-52"/>
              </a:rPr>
              <a:t>лонг</a:t>
            </a:r>
            <a:r>
              <a:rPr lang="ru-RU" sz="1600" dirty="0" smtClean="0">
                <a:latin typeface="Kelson Sans BG" pitchFamily="50" charset="-52"/>
              </a:rPr>
              <a:t>-лист </a:t>
            </a:r>
            <a:r>
              <a:rPr lang="ru-RU" sz="1600" dirty="0">
                <a:latin typeface="Kelson Sans BG" pitchFamily="50" charset="-52"/>
              </a:rPr>
              <a:t>Российской национальной театральной премии «Золотая Маска</a:t>
            </a:r>
            <a:r>
              <a:rPr lang="ru-RU" sz="1600" dirty="0" smtClean="0">
                <a:latin typeface="Kelson Sans BG" pitchFamily="50" charset="-52"/>
              </a:rPr>
              <a:t>», который состоит из 110 самых заметных спектаклей сезона 2018/2019 года.</a:t>
            </a:r>
          </a:p>
        </p:txBody>
      </p:sp>
      <p:pic>
        <p:nvPicPr>
          <p:cNvPr id="29700" name="Picture 4" descr="http://m.goldenmask.ru/design/img/logo.png?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4846" y="1762992"/>
            <a:ext cx="6009699" cy="2655195"/>
          </a:xfrm>
          <a:prstGeom prst="rect">
            <a:avLst/>
          </a:prstGeom>
          <a:noFill/>
        </p:spPr>
      </p:pic>
      <p:pic>
        <p:nvPicPr>
          <p:cNvPr id="29704" name="Picture 8" descr="https://sun9-29.userapi.com/c852132/v852132846/1297dc/c4pLg22H2u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09321" y="1061897"/>
            <a:ext cx="3058679" cy="4588020"/>
          </a:xfrm>
          <a:prstGeom prst="rect">
            <a:avLst/>
          </a:prstGeom>
          <a:noFill/>
        </p:spPr>
      </p:pic>
      <p:pic>
        <p:nvPicPr>
          <p:cNvPr id="26" name="Picture 15" descr="C:\Users\User-PC\Desktop\Литературный мир АНЭ\val78_11-51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852" y="4671444"/>
            <a:ext cx="511459" cy="5114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000693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3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5939" y="5373399"/>
            <a:ext cx="2286000" cy="1318346"/>
          </a:xfrm>
          <a:prstGeom prst="rect">
            <a:avLst/>
          </a:prstGeom>
          <a:noFill/>
        </p:spPr>
      </p:pic>
      <p:pic>
        <p:nvPicPr>
          <p:cNvPr id="1037" name="Picture 13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4957" y="5347855"/>
            <a:ext cx="2286000" cy="1318346"/>
          </a:xfrm>
          <a:prstGeom prst="rect">
            <a:avLst/>
          </a:prstGeom>
          <a:noFill/>
        </p:spPr>
      </p:pic>
      <p:pic>
        <p:nvPicPr>
          <p:cNvPr id="17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60218" y="229967"/>
            <a:ext cx="1580862" cy="1481146"/>
          </a:xfrm>
          <a:prstGeom prst="rect">
            <a:avLst/>
          </a:prstGeom>
          <a:noFill/>
        </p:spPr>
      </p:pic>
      <p:pic>
        <p:nvPicPr>
          <p:cNvPr id="1029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69236" y="183574"/>
            <a:ext cx="1580862" cy="1481146"/>
          </a:xfrm>
          <a:prstGeom prst="rect">
            <a:avLst/>
          </a:prstGeom>
          <a:noFill/>
        </p:spPr>
      </p:pic>
      <p:pic>
        <p:nvPicPr>
          <p:cNvPr id="13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8873" y="225138"/>
            <a:ext cx="1580862" cy="1481146"/>
          </a:xfrm>
          <a:prstGeom prst="rect">
            <a:avLst/>
          </a:prstGeom>
          <a:noFill/>
        </p:spPr>
      </p:pic>
      <p:pic>
        <p:nvPicPr>
          <p:cNvPr id="14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304802" y="4991102"/>
            <a:ext cx="1580862" cy="1481146"/>
          </a:xfrm>
          <a:prstGeom prst="rect">
            <a:avLst/>
          </a:prstGeom>
          <a:noFill/>
        </p:spPr>
      </p:pic>
      <p:pic>
        <p:nvPicPr>
          <p:cNvPr id="15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433454" y="4949537"/>
            <a:ext cx="1580862" cy="1481146"/>
          </a:xfrm>
          <a:prstGeom prst="rect">
            <a:avLst/>
          </a:prstGeom>
          <a:noFill/>
        </p:spPr>
      </p:pic>
      <p:pic>
        <p:nvPicPr>
          <p:cNvPr id="22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0196945" y="4949537"/>
            <a:ext cx="1580862" cy="1481146"/>
          </a:xfrm>
          <a:prstGeom prst="rect">
            <a:avLst/>
          </a:prstGeom>
          <a:noFill/>
        </p:spPr>
      </p:pic>
      <p:pic>
        <p:nvPicPr>
          <p:cNvPr id="23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6137565" y="4921830"/>
            <a:ext cx="1580862" cy="1481146"/>
          </a:xfrm>
          <a:prstGeom prst="rect">
            <a:avLst/>
          </a:prstGeom>
          <a:noFill/>
        </p:spPr>
      </p:pic>
      <p:pic>
        <p:nvPicPr>
          <p:cNvPr id="24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6109855" y="243823"/>
            <a:ext cx="1580862" cy="1481146"/>
          </a:xfrm>
          <a:prstGeom prst="rect">
            <a:avLst/>
          </a:prstGeom>
          <a:noFill/>
        </p:spPr>
      </p:pic>
      <p:sp>
        <p:nvSpPr>
          <p:cNvPr id="27" name="TextBox 26"/>
          <p:cNvSpPr txBox="1"/>
          <p:nvPr/>
        </p:nvSpPr>
        <p:spPr>
          <a:xfrm>
            <a:off x="6622473" y="290944"/>
            <a:ext cx="49183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Kelson Sans BG" pitchFamily="50" charset="-52"/>
              </a:rPr>
              <a:t>спектакль </a:t>
            </a:r>
          </a:p>
          <a:p>
            <a:pPr algn="ctr"/>
            <a:r>
              <a:rPr lang="ru-RU" sz="1400" dirty="0" smtClean="0">
                <a:latin typeface="Kelson Sans BG" pitchFamily="50" charset="-52"/>
              </a:rPr>
              <a:t>по сказке А.С. Пушкина</a:t>
            </a:r>
          </a:p>
          <a:p>
            <a:pPr algn="ctr"/>
            <a:r>
              <a:rPr lang="ru-RU" b="1" dirty="0" smtClean="0">
                <a:latin typeface="Kelson Sans BG" pitchFamily="50" charset="-52"/>
              </a:rPr>
              <a:t>«Сказка о рыбаке и рыбке»</a:t>
            </a:r>
            <a:endParaRPr lang="ru-RU" b="1" dirty="0">
              <a:latin typeface="Kelson Sans BG" pitchFamily="50" charset="-5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06582" y="277089"/>
            <a:ext cx="4918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Kelson Sans BG" pitchFamily="50" charset="-52"/>
              </a:rPr>
              <a:t>С</a:t>
            </a:r>
            <a:r>
              <a:rPr lang="ru-RU" sz="1400" dirty="0" smtClean="0">
                <a:latin typeface="Kelson Sans BG" pitchFamily="50" charset="-52"/>
              </a:rPr>
              <a:t>пектакль </a:t>
            </a:r>
          </a:p>
          <a:p>
            <a:pPr algn="ctr"/>
            <a:r>
              <a:rPr lang="ru-RU" b="1" dirty="0" smtClean="0">
                <a:latin typeface="Kelson Sans BG" pitchFamily="50" charset="-52"/>
              </a:rPr>
              <a:t>«Сказка о рыбаке и рыбке»</a:t>
            </a:r>
            <a:endParaRPr lang="ru-RU" b="1" dirty="0">
              <a:latin typeface="Kelson Sans BG" pitchFamily="50" charset="-52"/>
            </a:endParaRPr>
          </a:p>
        </p:txBody>
      </p:sp>
      <p:pic>
        <p:nvPicPr>
          <p:cNvPr id="26" name="Picture 15" descr="C:\Users\User-PC\Desktop\Литературный мир АНЭ\val78_11-51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8303" y="2047093"/>
            <a:ext cx="511459" cy="511459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75" y="958845"/>
            <a:ext cx="2636108" cy="39541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821" y="1295851"/>
            <a:ext cx="2648465" cy="3972698"/>
          </a:xfrm>
          <a:prstGeom prst="rect">
            <a:avLst/>
          </a:prstGeom>
        </p:spPr>
      </p:pic>
      <p:pic>
        <p:nvPicPr>
          <p:cNvPr id="28" name="Picture 15" descr="C:\Users\User-PC\Desktop\Литературный мир АНЭ\val78_11-51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52674" y="2126399"/>
            <a:ext cx="511459" cy="511459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533369" y="2199383"/>
            <a:ext cx="230613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Диплом  </a:t>
            </a:r>
            <a:r>
              <a:rPr lang="ru-RU" dirty="0" err="1" smtClean="0"/>
              <a:t>финалис</a:t>
            </a:r>
            <a:r>
              <a:rPr lang="ru-RU" dirty="0" smtClean="0"/>
              <a:t>-</a:t>
            </a:r>
          </a:p>
          <a:p>
            <a:r>
              <a:rPr lang="ru-RU" dirty="0"/>
              <a:t>т</a:t>
            </a:r>
            <a:r>
              <a:rPr lang="ru-RU" dirty="0" smtClean="0"/>
              <a:t>а   II    театральной </a:t>
            </a:r>
            <a:r>
              <a:rPr lang="ru-RU" dirty="0"/>
              <a:t>премии </a:t>
            </a:r>
            <a:r>
              <a:rPr lang="ru-RU" dirty="0" smtClean="0"/>
              <a:t>   имени       С.Ф</a:t>
            </a:r>
            <a:r>
              <a:rPr lang="ru-RU" dirty="0"/>
              <a:t>. </a:t>
            </a:r>
            <a:r>
              <a:rPr lang="ru-RU" dirty="0" smtClean="0"/>
              <a:t> </a:t>
            </a:r>
            <a:r>
              <a:rPr lang="ru-RU" dirty="0" err="1" smtClean="0"/>
              <a:t>Железкина</a:t>
            </a:r>
            <a:r>
              <a:rPr lang="ru-RU" dirty="0" smtClean="0"/>
              <a:t>        (г</a:t>
            </a:r>
            <a:r>
              <a:rPr lang="ru-RU" dirty="0"/>
              <a:t>. Мытищи)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99051" y="4921830"/>
            <a:ext cx="46469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Спектакль вошел в шорт-лист </a:t>
            </a:r>
            <a:r>
              <a:rPr lang="ru-RU" dirty="0"/>
              <a:t>победителей театральной премии имени С.Ф. </a:t>
            </a:r>
            <a:r>
              <a:rPr lang="ru-RU" dirty="0" err="1"/>
              <a:t>Железкина</a:t>
            </a:r>
            <a:r>
              <a:rPr lang="ru-RU" dirty="0"/>
              <a:t> </a:t>
            </a:r>
            <a:r>
              <a:rPr lang="ru-RU" dirty="0" smtClean="0"/>
              <a:t>в номинации </a:t>
            </a:r>
            <a:r>
              <a:rPr lang="ru-RU" dirty="0"/>
              <a:t>«Лучший кукольный спектакль»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252674" y="2637858"/>
            <a:ext cx="237919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Диплом лауреата IX окружного театрального фестиваля «Белое пространство»</a:t>
            </a:r>
          </a:p>
          <a:p>
            <a:r>
              <a:rPr lang="ru-RU" dirty="0"/>
              <a:t>в номинации «Лучший спектакль для детей» (г. Ханты-Мансийск)</a:t>
            </a:r>
          </a:p>
        </p:txBody>
      </p:sp>
    </p:spTree>
    <p:extLst>
      <p:ext uri="{BB962C8B-B14F-4D97-AF65-F5344CB8AC3E}">
        <p14:creationId xmlns:p14="http://schemas.microsoft.com/office/powerpoint/2010/main" val="30755985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3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5939" y="5373399"/>
            <a:ext cx="2286000" cy="1318346"/>
          </a:xfrm>
          <a:prstGeom prst="rect">
            <a:avLst/>
          </a:prstGeom>
          <a:noFill/>
        </p:spPr>
      </p:pic>
      <p:pic>
        <p:nvPicPr>
          <p:cNvPr id="1037" name="Picture 13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4957" y="5347855"/>
            <a:ext cx="2286000" cy="1318346"/>
          </a:xfrm>
          <a:prstGeom prst="rect">
            <a:avLst/>
          </a:prstGeom>
          <a:noFill/>
        </p:spPr>
      </p:pic>
      <p:pic>
        <p:nvPicPr>
          <p:cNvPr id="17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60218" y="229967"/>
            <a:ext cx="1580862" cy="1481146"/>
          </a:xfrm>
          <a:prstGeom prst="rect">
            <a:avLst/>
          </a:prstGeom>
          <a:noFill/>
        </p:spPr>
      </p:pic>
      <p:pic>
        <p:nvPicPr>
          <p:cNvPr id="1029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69236" y="183574"/>
            <a:ext cx="1580862" cy="1481146"/>
          </a:xfrm>
          <a:prstGeom prst="rect">
            <a:avLst/>
          </a:prstGeom>
          <a:noFill/>
        </p:spPr>
      </p:pic>
      <p:pic>
        <p:nvPicPr>
          <p:cNvPr id="13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8873" y="225138"/>
            <a:ext cx="1580862" cy="1481146"/>
          </a:xfrm>
          <a:prstGeom prst="rect">
            <a:avLst/>
          </a:prstGeom>
          <a:noFill/>
        </p:spPr>
      </p:pic>
      <p:pic>
        <p:nvPicPr>
          <p:cNvPr id="14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304802" y="4991102"/>
            <a:ext cx="1580862" cy="1481146"/>
          </a:xfrm>
          <a:prstGeom prst="rect">
            <a:avLst/>
          </a:prstGeom>
          <a:noFill/>
        </p:spPr>
      </p:pic>
      <p:pic>
        <p:nvPicPr>
          <p:cNvPr id="15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433454" y="4949537"/>
            <a:ext cx="1580862" cy="1481146"/>
          </a:xfrm>
          <a:prstGeom prst="rect">
            <a:avLst/>
          </a:prstGeom>
          <a:noFill/>
        </p:spPr>
      </p:pic>
      <p:pic>
        <p:nvPicPr>
          <p:cNvPr id="22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0196945" y="4949537"/>
            <a:ext cx="1580862" cy="1481146"/>
          </a:xfrm>
          <a:prstGeom prst="rect">
            <a:avLst/>
          </a:prstGeom>
          <a:noFill/>
        </p:spPr>
      </p:pic>
      <p:pic>
        <p:nvPicPr>
          <p:cNvPr id="23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6137565" y="4921830"/>
            <a:ext cx="1580862" cy="1481146"/>
          </a:xfrm>
          <a:prstGeom prst="rect">
            <a:avLst/>
          </a:prstGeom>
          <a:noFill/>
        </p:spPr>
      </p:pic>
      <p:pic>
        <p:nvPicPr>
          <p:cNvPr id="24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6109855" y="243823"/>
            <a:ext cx="1580862" cy="1481146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6510414" y="420610"/>
            <a:ext cx="491836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Kelson Sans BG"/>
              </a:rPr>
              <a:t>Спектакль по </a:t>
            </a:r>
            <a:r>
              <a:rPr lang="ru-RU" sz="1600" dirty="0">
                <a:latin typeface="Kelson Sans BG"/>
              </a:rPr>
              <a:t>мотивам </a:t>
            </a:r>
            <a:endParaRPr lang="ru-RU" sz="1600" dirty="0" smtClean="0">
              <a:latin typeface="Kelson Sans BG"/>
            </a:endParaRPr>
          </a:p>
          <a:p>
            <a:pPr algn="ctr"/>
            <a:r>
              <a:rPr lang="ru-RU" sz="1600" dirty="0" smtClean="0">
                <a:latin typeface="Kelson Sans BG"/>
              </a:rPr>
              <a:t>рассказов </a:t>
            </a:r>
            <a:r>
              <a:rPr lang="ru-RU" sz="1600" dirty="0">
                <a:latin typeface="Kelson Sans BG"/>
              </a:rPr>
              <a:t>Бориса Шергина </a:t>
            </a:r>
            <a:endParaRPr lang="ru-RU" sz="1600" dirty="0" smtClean="0">
              <a:latin typeface="Kelson Sans BG"/>
            </a:endParaRPr>
          </a:p>
          <a:p>
            <a:pPr algn="ctr"/>
            <a:r>
              <a:rPr lang="ru-RU" sz="1600" dirty="0" smtClean="0">
                <a:latin typeface="Kelson Sans BG"/>
              </a:rPr>
              <a:t>и </a:t>
            </a:r>
            <a:r>
              <a:rPr lang="ru-RU" sz="1600" dirty="0">
                <a:latin typeface="Kelson Sans BG"/>
              </a:rPr>
              <a:t>Степана </a:t>
            </a:r>
            <a:r>
              <a:rPr lang="ru-RU" sz="1600" dirty="0" err="1" smtClean="0">
                <a:latin typeface="Kelson Sans BG"/>
              </a:rPr>
              <a:t>Писахова</a:t>
            </a:r>
            <a:endParaRPr lang="ru-RU" sz="1600" b="1" dirty="0" smtClean="0">
              <a:latin typeface="Kelson Sans BG"/>
            </a:endParaRPr>
          </a:p>
          <a:p>
            <a:pPr algn="ctr"/>
            <a:r>
              <a:rPr lang="ru-RU" sz="1600" b="1" dirty="0" smtClean="0">
                <a:latin typeface="Kelson Sans BG"/>
              </a:rPr>
              <a:t>«Не </a:t>
            </a:r>
            <a:r>
              <a:rPr lang="ru-RU" sz="1600" b="1" dirty="0">
                <a:latin typeface="Kelson Sans BG"/>
              </a:rPr>
              <a:t>любо – не слушай»</a:t>
            </a:r>
          </a:p>
          <a:p>
            <a:pPr algn="ctr"/>
            <a:endParaRPr lang="ru-RU" b="1" dirty="0">
              <a:latin typeface="Kelson Sans BG" pitchFamily="50" charset="-52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076" y="2927269"/>
            <a:ext cx="3809300" cy="276284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893" y="576551"/>
            <a:ext cx="3764883" cy="532428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315265" y="1540211"/>
            <a:ext cx="53000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Драматург</a:t>
            </a:r>
            <a:r>
              <a:rPr lang="ru-RU" sz="1600" dirty="0"/>
              <a:t> – Анастасия </a:t>
            </a:r>
            <a:r>
              <a:rPr lang="ru-RU" sz="1600" dirty="0" err="1"/>
              <a:t>Мордвинова</a:t>
            </a:r>
            <a:r>
              <a:rPr lang="ru-RU" sz="1600" dirty="0"/>
              <a:t> (г. Москва)</a:t>
            </a:r>
          </a:p>
          <a:p>
            <a:r>
              <a:rPr lang="ru-RU" sz="1600" b="1" dirty="0"/>
              <a:t>Режиссёр-постановщик</a:t>
            </a:r>
            <a:r>
              <a:rPr lang="ru-RU" sz="1600" dirty="0"/>
              <a:t> – Дмитрий </a:t>
            </a:r>
            <a:r>
              <a:rPr lang="ru-RU" sz="1600" dirty="0" err="1"/>
              <a:t>Вихрецкий</a:t>
            </a:r>
            <a:r>
              <a:rPr lang="ru-RU" sz="1600" dirty="0"/>
              <a:t> (Г. Пермь)</a:t>
            </a:r>
          </a:p>
          <a:p>
            <a:r>
              <a:rPr lang="ru-RU" sz="1600" b="1" dirty="0"/>
              <a:t>Художник-постановщик</a:t>
            </a:r>
            <a:r>
              <a:rPr lang="ru-RU" sz="1600" dirty="0"/>
              <a:t> – Елена </a:t>
            </a:r>
            <a:r>
              <a:rPr lang="ru-RU" sz="1600" dirty="0" err="1"/>
              <a:t>Наполова</a:t>
            </a:r>
            <a:r>
              <a:rPr lang="ru-RU" sz="1600" dirty="0"/>
              <a:t> (г. Кемерово)</a:t>
            </a:r>
          </a:p>
          <a:p>
            <a:r>
              <a:rPr lang="ru-RU" sz="1600" b="1" dirty="0"/>
              <a:t>Пластика</a:t>
            </a:r>
            <a:r>
              <a:rPr lang="ru-RU" sz="1600" dirty="0"/>
              <a:t> – Екатерина </a:t>
            </a:r>
            <a:r>
              <a:rPr lang="ru-RU" sz="1600" dirty="0" err="1"/>
              <a:t>Марьянчук</a:t>
            </a:r>
            <a:r>
              <a:rPr lang="ru-RU" sz="1600" dirty="0"/>
              <a:t> (г. Сургут)</a:t>
            </a:r>
          </a:p>
          <a:p>
            <a:r>
              <a:rPr lang="ru-RU" sz="1600" b="1" dirty="0"/>
              <a:t>Продолжительность</a:t>
            </a:r>
            <a:r>
              <a:rPr lang="ru-RU" sz="1600" dirty="0"/>
              <a:t>: 50 мин.</a:t>
            </a:r>
          </a:p>
        </p:txBody>
      </p:sp>
    </p:spTree>
    <p:extLst>
      <p:ext uri="{BB962C8B-B14F-4D97-AF65-F5344CB8AC3E}">
        <p14:creationId xmlns:p14="http://schemas.microsoft.com/office/powerpoint/2010/main" val="4039242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7" name="Picture 13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4957" y="5347855"/>
            <a:ext cx="2286000" cy="1318346"/>
          </a:xfrm>
          <a:prstGeom prst="rect">
            <a:avLst/>
          </a:prstGeom>
          <a:noFill/>
        </p:spPr>
      </p:pic>
      <p:pic>
        <p:nvPicPr>
          <p:cNvPr id="17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60218" y="229967"/>
            <a:ext cx="1580862" cy="1481146"/>
          </a:xfrm>
          <a:prstGeom prst="rect">
            <a:avLst/>
          </a:prstGeom>
          <a:noFill/>
        </p:spPr>
      </p:pic>
      <p:pic>
        <p:nvPicPr>
          <p:cNvPr id="1029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69236" y="183574"/>
            <a:ext cx="1580862" cy="1481146"/>
          </a:xfrm>
          <a:prstGeom prst="rect">
            <a:avLst/>
          </a:prstGeom>
          <a:noFill/>
        </p:spPr>
      </p:pic>
      <p:pic>
        <p:nvPicPr>
          <p:cNvPr id="13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8873" y="225138"/>
            <a:ext cx="1580862" cy="1481146"/>
          </a:xfrm>
          <a:prstGeom prst="rect">
            <a:avLst/>
          </a:prstGeom>
          <a:noFill/>
        </p:spPr>
      </p:pic>
      <p:pic>
        <p:nvPicPr>
          <p:cNvPr id="14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304802" y="4991102"/>
            <a:ext cx="1580862" cy="1481146"/>
          </a:xfrm>
          <a:prstGeom prst="rect">
            <a:avLst/>
          </a:prstGeom>
          <a:noFill/>
        </p:spPr>
      </p:pic>
      <p:pic>
        <p:nvPicPr>
          <p:cNvPr id="15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433454" y="4949537"/>
            <a:ext cx="1580862" cy="1481146"/>
          </a:xfrm>
          <a:prstGeom prst="rect">
            <a:avLst/>
          </a:prstGeom>
          <a:noFill/>
        </p:spPr>
      </p:pic>
      <p:pic>
        <p:nvPicPr>
          <p:cNvPr id="22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0196945" y="4949537"/>
            <a:ext cx="1580862" cy="1481146"/>
          </a:xfrm>
          <a:prstGeom prst="rect">
            <a:avLst/>
          </a:prstGeom>
          <a:noFill/>
        </p:spPr>
      </p:pic>
      <p:pic>
        <p:nvPicPr>
          <p:cNvPr id="23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6137565" y="4921830"/>
            <a:ext cx="1580862" cy="1481146"/>
          </a:xfrm>
          <a:prstGeom prst="rect">
            <a:avLst/>
          </a:prstGeom>
          <a:noFill/>
        </p:spPr>
      </p:pic>
      <p:pic>
        <p:nvPicPr>
          <p:cNvPr id="24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6109855" y="243823"/>
            <a:ext cx="1580862" cy="1481146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6445866" y="427946"/>
            <a:ext cx="4918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Kelson Sans BG"/>
              </a:rPr>
              <a:t>Спектакль </a:t>
            </a:r>
          </a:p>
          <a:p>
            <a:pPr algn="ctr"/>
            <a:r>
              <a:rPr lang="ru-RU" sz="1600" b="1" dirty="0" smtClean="0">
                <a:latin typeface="Kelson Sans BG"/>
              </a:rPr>
              <a:t>«Не </a:t>
            </a:r>
            <a:r>
              <a:rPr lang="ru-RU" sz="1600" b="1" dirty="0">
                <a:latin typeface="Kelson Sans BG"/>
              </a:rPr>
              <a:t>любо – не слушай</a:t>
            </a:r>
            <a:r>
              <a:rPr lang="ru-RU" sz="1600" b="1" dirty="0" smtClean="0">
                <a:latin typeface="Kelson Sans BG"/>
              </a:rPr>
              <a:t>»</a:t>
            </a:r>
            <a:endParaRPr lang="ru-RU" sz="1600" b="1" dirty="0">
              <a:latin typeface="Kelson Sans BG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236" y="1924038"/>
            <a:ext cx="1615358" cy="226178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96230" y="410507"/>
            <a:ext cx="4918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Kelson Sans BG"/>
              </a:rPr>
              <a:t>Спектакль </a:t>
            </a:r>
          </a:p>
          <a:p>
            <a:pPr algn="ctr"/>
            <a:r>
              <a:rPr lang="ru-RU" sz="1600" b="1" dirty="0" smtClean="0">
                <a:latin typeface="Kelson Sans BG"/>
              </a:rPr>
              <a:t>«Не </a:t>
            </a:r>
            <a:r>
              <a:rPr lang="ru-RU" sz="1600" b="1" dirty="0">
                <a:latin typeface="Kelson Sans BG"/>
              </a:rPr>
              <a:t>любо – не слушай</a:t>
            </a:r>
            <a:r>
              <a:rPr lang="ru-RU" sz="1600" b="1" dirty="0" smtClean="0">
                <a:latin typeface="Kelson Sans BG"/>
              </a:rPr>
              <a:t>»</a:t>
            </a:r>
            <a:endParaRPr lang="ru-RU" sz="1600" b="1" dirty="0">
              <a:latin typeface="Kelson Sans BG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124" y="1088877"/>
            <a:ext cx="2707479" cy="180498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124" y="3092521"/>
            <a:ext cx="2710738" cy="180715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445866" y="1031648"/>
            <a:ext cx="509830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   В </a:t>
            </a:r>
            <a:r>
              <a:rPr lang="ru-RU" dirty="0"/>
              <a:t>основу спектакля положены архангельские рассказы Бориса Шергина и Степана </a:t>
            </a:r>
            <a:r>
              <a:rPr lang="ru-RU" dirty="0" err="1"/>
              <a:t>Писахова</a:t>
            </a:r>
            <a:r>
              <a:rPr lang="ru-RU" dirty="0"/>
              <a:t>, которые кочуют из века в век, не теряя актуальности и современности. В череде нешуточных приключений много здорового народного юмора и доброты, помогающих героям преодолеть все препятствия. Спектакль про любовь и коварство, мечту и дружбу, смекалку и отвагу – про всё это можно узнать, пройдя вместе с героями по поморскому лабиринту. А ещё удивиться и порадоваться красоте северных наречий, напевов, пронизывающих весь спектакль. Мудрый и добрый фольклорный спектакль найдет своего зрителя как среди детей, так и среди взрослых. Подходит он и для семейного просмотра.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96230" y="508363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Спектакль – северный сказ, остроумный сюжет и невероятный северный колорит. </a:t>
            </a:r>
          </a:p>
        </p:txBody>
      </p:sp>
    </p:spTree>
    <p:extLst>
      <p:ext uri="{BB962C8B-B14F-4D97-AF65-F5344CB8AC3E}">
        <p14:creationId xmlns:p14="http://schemas.microsoft.com/office/powerpoint/2010/main" val="24803580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7" name="Picture 13" descr="Похожее изображени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60803" y="5499318"/>
            <a:ext cx="2286000" cy="1318346"/>
          </a:xfrm>
          <a:prstGeom prst="rect">
            <a:avLst/>
          </a:prstGeom>
          <a:noFill/>
        </p:spPr>
      </p:pic>
      <p:pic>
        <p:nvPicPr>
          <p:cNvPr id="17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360218" y="229967"/>
            <a:ext cx="1580862" cy="1481146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683741" y="2036617"/>
            <a:ext cx="4823366" cy="3585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Kelson Sans BG" pitchFamily="50" charset="-52"/>
              </a:rPr>
              <a:t> </a:t>
            </a:r>
            <a:r>
              <a:rPr lang="ru-RU" sz="2000" dirty="0" smtClean="0">
                <a:latin typeface="Kelson Sans BG" pitchFamily="50" charset="-52"/>
              </a:rPr>
              <a:t>Театрально-просветительский проект </a:t>
            </a:r>
            <a:endParaRPr lang="ru-RU" sz="2400" dirty="0" smtClean="0">
              <a:latin typeface="Kelson Sans BG" pitchFamily="50" charset="-52"/>
            </a:endParaRPr>
          </a:p>
          <a:p>
            <a:pPr algn="ctr"/>
            <a:r>
              <a:rPr lang="ru-RU" sz="2800" b="1" i="1" dirty="0" smtClean="0">
                <a:latin typeface="Kelson Sans BG" pitchFamily="50" charset="-52"/>
                <a:cs typeface="Rod" pitchFamily="49" charset="-79"/>
              </a:rPr>
              <a:t>«ТеатрПроЧтение»</a:t>
            </a:r>
          </a:p>
          <a:p>
            <a:pPr algn="ctr"/>
            <a:endParaRPr lang="ru-RU" sz="2000" dirty="0" smtClean="0">
              <a:latin typeface="Kelson Sans BG" pitchFamily="50" charset="-52"/>
            </a:endParaRPr>
          </a:p>
          <a:p>
            <a:pPr algn="ctr"/>
            <a:endParaRPr lang="ru-RU" sz="2000" dirty="0" smtClean="0">
              <a:latin typeface="Kelson Sans BG" pitchFamily="50" charset="-52"/>
            </a:endParaRPr>
          </a:p>
          <a:p>
            <a:pPr algn="just"/>
            <a:r>
              <a:rPr lang="ru-RU" sz="1500" dirty="0" smtClean="0">
                <a:latin typeface="Kelson Sans BG" pitchFamily="50" charset="-52"/>
              </a:rPr>
              <a:t>Реализуется: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500" dirty="0" smtClean="0">
                <a:latin typeface="Kelson Sans BG" pitchFamily="50" charset="-52"/>
              </a:rPr>
              <a:t>театром актера и куклы «Петрушка»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500" dirty="0">
                <a:latin typeface="Kelson Sans BG" pitchFamily="50" charset="-52"/>
              </a:rPr>
              <a:t>департаментом </a:t>
            </a:r>
            <a:r>
              <a:rPr lang="ru-RU" sz="1500" dirty="0" smtClean="0">
                <a:latin typeface="Kelson Sans BG" pitchFamily="50" charset="-52"/>
              </a:rPr>
              <a:t>образования Администрации </a:t>
            </a:r>
            <a:r>
              <a:rPr lang="ru-RU" sz="1500" dirty="0">
                <a:latin typeface="Kelson Sans BG" pitchFamily="50" charset="-52"/>
              </a:rPr>
              <a:t>города Сургута</a:t>
            </a:r>
            <a:endParaRPr lang="ru-RU" sz="1500" dirty="0" smtClean="0">
              <a:latin typeface="Kelson Sans BG" pitchFamily="50" charset="-52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500" dirty="0" smtClean="0">
                <a:latin typeface="Kelson Sans BG" pitchFamily="50" charset="-52"/>
              </a:rPr>
              <a:t>департаментом культуры и молодежной политики Администрации </a:t>
            </a:r>
            <a:r>
              <a:rPr lang="ru-RU" sz="1500" dirty="0">
                <a:latin typeface="Kelson Sans BG" pitchFamily="50" charset="-52"/>
              </a:rPr>
              <a:t>города </a:t>
            </a:r>
            <a:r>
              <a:rPr lang="ru-RU" sz="1500" dirty="0" smtClean="0">
                <a:latin typeface="Kelson Sans BG" pitchFamily="50" charset="-52"/>
              </a:rPr>
              <a:t>Сургута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500" dirty="0" smtClean="0">
                <a:latin typeface="Kelson Sans BG" pitchFamily="50" charset="-52"/>
              </a:rPr>
              <a:t>общеобразовательные </a:t>
            </a:r>
            <a:r>
              <a:rPr lang="ru-RU" sz="1500" dirty="0">
                <a:latin typeface="Kelson Sans BG" pitchFamily="50" charset="-52"/>
              </a:rPr>
              <a:t>учреждения города </a:t>
            </a:r>
            <a:r>
              <a:rPr lang="ru-RU" sz="1500" dirty="0" smtClean="0">
                <a:latin typeface="Kelson Sans BG" pitchFamily="50" charset="-52"/>
              </a:rPr>
              <a:t>Сургута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500" dirty="0" smtClean="0">
                <a:latin typeface="Kelson Sans BG" pitchFamily="50" charset="-52"/>
              </a:rPr>
              <a:t>МАУ </a:t>
            </a:r>
            <a:r>
              <a:rPr lang="ru-RU" sz="1500" dirty="0">
                <a:latin typeface="Kelson Sans BG" pitchFamily="50" charset="-52"/>
              </a:rPr>
              <a:t>«Сургутская филармония</a:t>
            </a:r>
            <a:r>
              <a:rPr lang="ru-RU" sz="1500" dirty="0" smtClean="0">
                <a:latin typeface="Kelson Sans BG" pitchFamily="50" charset="-52"/>
              </a:rPr>
              <a:t>»</a:t>
            </a:r>
            <a:endParaRPr lang="ru-RU" sz="1500" dirty="0">
              <a:latin typeface="Kelson Sans BG" pitchFamily="50" charset="-52"/>
            </a:endParaRPr>
          </a:p>
        </p:txBody>
      </p:sp>
      <p:pic>
        <p:nvPicPr>
          <p:cNvPr id="1029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169236" y="183574"/>
            <a:ext cx="1580862" cy="1481146"/>
          </a:xfrm>
          <a:prstGeom prst="rect">
            <a:avLst/>
          </a:prstGeom>
          <a:noFill/>
        </p:spPr>
      </p:pic>
      <p:pic>
        <p:nvPicPr>
          <p:cNvPr id="13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33454" y="211283"/>
            <a:ext cx="1580862" cy="1481146"/>
          </a:xfrm>
          <a:prstGeom prst="rect">
            <a:avLst/>
          </a:prstGeom>
          <a:noFill/>
        </p:spPr>
      </p:pic>
      <p:pic>
        <p:nvPicPr>
          <p:cNvPr id="14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304802" y="4991102"/>
            <a:ext cx="1580862" cy="1481146"/>
          </a:xfrm>
          <a:prstGeom prst="rect">
            <a:avLst/>
          </a:prstGeom>
          <a:noFill/>
        </p:spPr>
      </p:pic>
      <p:pic>
        <p:nvPicPr>
          <p:cNvPr id="15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433454" y="4949537"/>
            <a:ext cx="1580862" cy="1481146"/>
          </a:xfrm>
          <a:prstGeom prst="rect">
            <a:avLst/>
          </a:prstGeom>
          <a:noFill/>
        </p:spPr>
      </p:pic>
      <p:pic>
        <p:nvPicPr>
          <p:cNvPr id="22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10196945" y="4949537"/>
            <a:ext cx="1580862" cy="1481146"/>
          </a:xfrm>
          <a:prstGeom prst="rect">
            <a:avLst/>
          </a:prstGeom>
          <a:noFill/>
        </p:spPr>
      </p:pic>
      <p:pic>
        <p:nvPicPr>
          <p:cNvPr id="23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6137565" y="4921830"/>
            <a:ext cx="1580862" cy="1481146"/>
          </a:xfrm>
          <a:prstGeom prst="rect">
            <a:avLst/>
          </a:prstGeom>
          <a:noFill/>
        </p:spPr>
      </p:pic>
      <p:pic>
        <p:nvPicPr>
          <p:cNvPr id="24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6109855" y="243823"/>
            <a:ext cx="1580862" cy="1481146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6774874" y="775855"/>
            <a:ext cx="4322618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Kelson Sans BG" pitchFamily="50" charset="-52"/>
              </a:rPr>
              <a:t>        </a:t>
            </a:r>
            <a:r>
              <a:rPr lang="ru-RU" sz="1600" dirty="0">
                <a:latin typeface="Kelson Sans BG" pitchFamily="50" charset="-52"/>
              </a:rPr>
              <a:t>Проект направлен на организацию и проведение цикла спектаклей по произведениям </a:t>
            </a:r>
            <a:r>
              <a:rPr lang="ru-RU" sz="1600" dirty="0" smtClean="0">
                <a:latin typeface="Kelson Sans BG" pitchFamily="50" charset="-52"/>
              </a:rPr>
              <a:t>образовательной программы </a:t>
            </a:r>
            <a:r>
              <a:rPr lang="ru-RU" sz="1600" dirty="0">
                <a:latin typeface="Kelson Sans BG" pitchFamily="50" charset="-52"/>
              </a:rPr>
              <a:t>по предмету «Литература</a:t>
            </a:r>
            <a:r>
              <a:rPr lang="ru-RU" sz="1600" dirty="0" smtClean="0">
                <a:latin typeface="Kelson Sans BG" pitchFamily="50" charset="-52"/>
              </a:rPr>
              <a:t>».</a:t>
            </a:r>
          </a:p>
          <a:p>
            <a:pPr algn="just"/>
            <a:endParaRPr lang="ru-RU" sz="1600" dirty="0" smtClean="0">
              <a:latin typeface="Kelson Sans BG" pitchFamily="50" charset="-52"/>
            </a:endParaRPr>
          </a:p>
          <a:p>
            <a:pPr algn="just"/>
            <a:r>
              <a:rPr lang="ru-RU" sz="1600" dirty="0" smtClean="0">
                <a:latin typeface="Kelson Sans BG" pitchFamily="50" charset="-52"/>
              </a:rPr>
              <a:t>       Проект </a:t>
            </a:r>
            <a:r>
              <a:rPr lang="ru-RU" sz="1600" dirty="0">
                <a:latin typeface="Kelson Sans BG" pitchFamily="50" charset="-52"/>
              </a:rPr>
              <a:t>имеет возрастное ограничение 6+, рекомендован для младших школьников, учащихся среднего звена и старшеклассников</a:t>
            </a:r>
            <a:r>
              <a:rPr lang="ru-RU" sz="1600" dirty="0" smtClean="0">
                <a:latin typeface="Kelson Sans BG" pitchFamily="50" charset="-52"/>
              </a:rPr>
              <a:t>.</a:t>
            </a:r>
          </a:p>
          <a:p>
            <a:pPr algn="just"/>
            <a:endParaRPr lang="ru-RU" sz="1600" dirty="0">
              <a:latin typeface="Kelson Sans BG" pitchFamily="50" charset="-52"/>
            </a:endParaRPr>
          </a:p>
          <a:p>
            <a:pPr algn="just"/>
            <a:r>
              <a:rPr lang="ru-RU" sz="1600" dirty="0" smtClean="0">
                <a:latin typeface="Kelson Sans BG" pitchFamily="50" charset="-52"/>
              </a:rPr>
              <a:t>        Показы </a:t>
            </a:r>
            <a:r>
              <a:rPr lang="ru-RU" sz="1600" dirty="0">
                <a:latin typeface="Kelson Sans BG" pitchFamily="50" charset="-52"/>
              </a:rPr>
              <a:t>спектаклей в рамках </a:t>
            </a:r>
            <a:r>
              <a:rPr lang="ru-RU" sz="1600" dirty="0" smtClean="0">
                <a:latin typeface="Kelson Sans BG" pitchFamily="50" charset="-52"/>
              </a:rPr>
              <a:t>проекта </a:t>
            </a:r>
            <a:r>
              <a:rPr lang="ru-RU" sz="1600" dirty="0">
                <a:latin typeface="Kelson Sans BG" pitchFamily="50" charset="-52"/>
              </a:rPr>
              <a:t>осуществляются на платной основе на основании приобретенного зрителем билета, за исключением льготных категорий зрителей.</a:t>
            </a:r>
          </a:p>
          <a:p>
            <a:pPr algn="just"/>
            <a:endParaRPr lang="ru-RU" sz="1600" dirty="0">
              <a:latin typeface="Kelson Sans BG" pitchFamily="50" charset="-52"/>
            </a:endParaRPr>
          </a:p>
          <a:p>
            <a:pPr algn="just"/>
            <a:endParaRPr lang="ru-RU" sz="1600" dirty="0">
              <a:latin typeface="Kelson Sans BG" pitchFamily="50" charset="-52"/>
            </a:endParaRPr>
          </a:p>
        </p:txBody>
      </p:sp>
      <p:pic>
        <p:nvPicPr>
          <p:cNvPr id="1026" name="Picture 2" descr="C:\Users\User-PC\Desktop\Безымянный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47665" y="214086"/>
            <a:ext cx="1282889" cy="1475708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6754" y="5499318"/>
            <a:ext cx="2286198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4538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3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5939" y="5373399"/>
            <a:ext cx="2286000" cy="1318346"/>
          </a:xfrm>
          <a:prstGeom prst="rect">
            <a:avLst/>
          </a:prstGeom>
          <a:noFill/>
        </p:spPr>
      </p:pic>
      <p:pic>
        <p:nvPicPr>
          <p:cNvPr id="1037" name="Picture 13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4957" y="5347855"/>
            <a:ext cx="2286000" cy="1318346"/>
          </a:xfrm>
          <a:prstGeom prst="rect">
            <a:avLst/>
          </a:prstGeom>
          <a:noFill/>
        </p:spPr>
      </p:pic>
      <p:pic>
        <p:nvPicPr>
          <p:cNvPr id="17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60218" y="229967"/>
            <a:ext cx="1580862" cy="1481146"/>
          </a:xfrm>
          <a:prstGeom prst="rect">
            <a:avLst/>
          </a:prstGeom>
          <a:noFill/>
        </p:spPr>
      </p:pic>
      <p:pic>
        <p:nvPicPr>
          <p:cNvPr id="1029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69236" y="183574"/>
            <a:ext cx="1580862" cy="1481146"/>
          </a:xfrm>
          <a:prstGeom prst="rect">
            <a:avLst/>
          </a:prstGeom>
          <a:noFill/>
        </p:spPr>
      </p:pic>
      <p:pic>
        <p:nvPicPr>
          <p:cNvPr id="13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1903" y="243823"/>
            <a:ext cx="1580862" cy="1481146"/>
          </a:xfrm>
          <a:prstGeom prst="rect">
            <a:avLst/>
          </a:prstGeom>
          <a:noFill/>
        </p:spPr>
      </p:pic>
      <p:pic>
        <p:nvPicPr>
          <p:cNvPr id="14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304802" y="4991102"/>
            <a:ext cx="1580862" cy="1481146"/>
          </a:xfrm>
          <a:prstGeom prst="rect">
            <a:avLst/>
          </a:prstGeom>
          <a:noFill/>
        </p:spPr>
      </p:pic>
      <p:pic>
        <p:nvPicPr>
          <p:cNvPr id="15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433454" y="4949537"/>
            <a:ext cx="1580862" cy="1481146"/>
          </a:xfrm>
          <a:prstGeom prst="rect">
            <a:avLst/>
          </a:prstGeom>
          <a:noFill/>
        </p:spPr>
      </p:pic>
      <p:pic>
        <p:nvPicPr>
          <p:cNvPr id="22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0196945" y="4949537"/>
            <a:ext cx="1580862" cy="1481146"/>
          </a:xfrm>
          <a:prstGeom prst="rect">
            <a:avLst/>
          </a:prstGeom>
          <a:noFill/>
        </p:spPr>
      </p:pic>
      <p:pic>
        <p:nvPicPr>
          <p:cNvPr id="23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6137565" y="4921830"/>
            <a:ext cx="1580862" cy="1481146"/>
          </a:xfrm>
          <a:prstGeom prst="rect">
            <a:avLst/>
          </a:prstGeom>
          <a:noFill/>
        </p:spPr>
      </p:pic>
      <p:pic>
        <p:nvPicPr>
          <p:cNvPr id="24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6109855" y="243823"/>
            <a:ext cx="1580862" cy="148114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367704" y="225138"/>
            <a:ext cx="34338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Спектакль по </a:t>
            </a:r>
            <a:r>
              <a:rPr lang="ru-RU" dirty="0"/>
              <a:t>мотивам </a:t>
            </a:r>
            <a:endParaRPr lang="ru-RU" dirty="0" smtClean="0"/>
          </a:p>
          <a:p>
            <a:pPr algn="ctr"/>
            <a:r>
              <a:rPr lang="ru-RU" dirty="0" smtClean="0"/>
              <a:t>повести </a:t>
            </a:r>
            <a:r>
              <a:rPr lang="ru-RU" dirty="0"/>
              <a:t>А. </a:t>
            </a:r>
            <a:r>
              <a:rPr lang="ru-RU" dirty="0" err="1"/>
              <a:t>Линевского</a:t>
            </a:r>
            <a:r>
              <a:rPr lang="ru-RU" dirty="0"/>
              <a:t> </a:t>
            </a:r>
          </a:p>
          <a:p>
            <a:pPr algn="ctr"/>
            <a:r>
              <a:rPr lang="ru-RU" b="1" dirty="0"/>
              <a:t>«Листы каменной книги»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876" y="1219753"/>
            <a:ext cx="3440125" cy="49250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171" y="2534073"/>
            <a:ext cx="4728856" cy="3151028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7282054" y="338065"/>
            <a:ext cx="34338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Спектакль </a:t>
            </a:r>
          </a:p>
          <a:p>
            <a:pPr algn="ctr"/>
            <a:r>
              <a:rPr lang="ru-RU" b="1" dirty="0" smtClean="0"/>
              <a:t>«</a:t>
            </a:r>
            <a:r>
              <a:rPr lang="ru-RU" b="1" dirty="0"/>
              <a:t>Листы каменной книги»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458464" y="1221100"/>
            <a:ext cx="43331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Режиссер-постановщик, художник-постановщик </a:t>
            </a:r>
            <a:r>
              <a:rPr lang="ru-RU" dirty="0"/>
              <a:t>– Дмитрий </a:t>
            </a:r>
            <a:r>
              <a:rPr lang="ru-RU" dirty="0" err="1"/>
              <a:t>Дагин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dirty="0" smtClean="0"/>
              <a:t>(</a:t>
            </a:r>
            <a:r>
              <a:rPr lang="ru-RU" dirty="0"/>
              <a:t>г. Санкт-Петербург)</a:t>
            </a:r>
          </a:p>
          <a:p>
            <a:r>
              <a:rPr lang="ru-RU" dirty="0"/>
              <a:t>Продолжительность: 80 мин.</a:t>
            </a:r>
          </a:p>
        </p:txBody>
      </p:sp>
    </p:spTree>
    <p:extLst>
      <p:ext uri="{BB962C8B-B14F-4D97-AF65-F5344CB8AC3E}">
        <p14:creationId xmlns:p14="http://schemas.microsoft.com/office/powerpoint/2010/main" val="25063436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3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5939" y="5373399"/>
            <a:ext cx="2286000" cy="1318346"/>
          </a:xfrm>
          <a:prstGeom prst="rect">
            <a:avLst/>
          </a:prstGeom>
          <a:noFill/>
        </p:spPr>
      </p:pic>
      <p:pic>
        <p:nvPicPr>
          <p:cNvPr id="1037" name="Picture 13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4957" y="5347855"/>
            <a:ext cx="2286000" cy="1318346"/>
          </a:xfrm>
          <a:prstGeom prst="rect">
            <a:avLst/>
          </a:prstGeom>
          <a:noFill/>
        </p:spPr>
      </p:pic>
      <p:pic>
        <p:nvPicPr>
          <p:cNvPr id="17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60218" y="229967"/>
            <a:ext cx="1580862" cy="1481146"/>
          </a:xfrm>
          <a:prstGeom prst="rect">
            <a:avLst/>
          </a:prstGeom>
          <a:noFill/>
        </p:spPr>
      </p:pic>
      <p:pic>
        <p:nvPicPr>
          <p:cNvPr id="1029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69236" y="183574"/>
            <a:ext cx="1580862" cy="1481146"/>
          </a:xfrm>
          <a:prstGeom prst="rect">
            <a:avLst/>
          </a:prstGeom>
          <a:noFill/>
        </p:spPr>
      </p:pic>
      <p:pic>
        <p:nvPicPr>
          <p:cNvPr id="13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8873" y="225138"/>
            <a:ext cx="1580862" cy="1481146"/>
          </a:xfrm>
          <a:prstGeom prst="rect">
            <a:avLst/>
          </a:prstGeom>
          <a:noFill/>
        </p:spPr>
      </p:pic>
      <p:pic>
        <p:nvPicPr>
          <p:cNvPr id="14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304802" y="4991102"/>
            <a:ext cx="1580862" cy="1481146"/>
          </a:xfrm>
          <a:prstGeom prst="rect">
            <a:avLst/>
          </a:prstGeom>
          <a:noFill/>
        </p:spPr>
      </p:pic>
      <p:pic>
        <p:nvPicPr>
          <p:cNvPr id="15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433454" y="4949537"/>
            <a:ext cx="1580862" cy="1481146"/>
          </a:xfrm>
          <a:prstGeom prst="rect">
            <a:avLst/>
          </a:prstGeom>
          <a:noFill/>
        </p:spPr>
      </p:pic>
      <p:pic>
        <p:nvPicPr>
          <p:cNvPr id="22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0196945" y="4949537"/>
            <a:ext cx="1580862" cy="1481146"/>
          </a:xfrm>
          <a:prstGeom prst="rect">
            <a:avLst/>
          </a:prstGeom>
          <a:noFill/>
        </p:spPr>
      </p:pic>
      <p:pic>
        <p:nvPicPr>
          <p:cNvPr id="23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6137565" y="4921830"/>
            <a:ext cx="1580862" cy="1481146"/>
          </a:xfrm>
          <a:prstGeom prst="rect">
            <a:avLst/>
          </a:prstGeom>
          <a:noFill/>
        </p:spPr>
      </p:pic>
      <p:pic>
        <p:nvPicPr>
          <p:cNvPr id="24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6109855" y="243823"/>
            <a:ext cx="1580862" cy="148114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367704" y="225138"/>
            <a:ext cx="34338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Спектакль </a:t>
            </a:r>
          </a:p>
          <a:p>
            <a:pPr algn="ctr"/>
            <a:r>
              <a:rPr lang="ru-RU" b="1" dirty="0" smtClean="0"/>
              <a:t>«</a:t>
            </a:r>
            <a:r>
              <a:rPr lang="ru-RU" b="1" dirty="0"/>
              <a:t>Листы каменной книги»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96"/>
          <a:stretch/>
        </p:blipFill>
        <p:spPr>
          <a:xfrm>
            <a:off x="9102811" y="1018390"/>
            <a:ext cx="2106219" cy="3227372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7175184" y="277816"/>
            <a:ext cx="34338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Спектакль </a:t>
            </a:r>
          </a:p>
          <a:p>
            <a:pPr algn="ctr"/>
            <a:r>
              <a:rPr lang="ru-RU" b="1" dirty="0" smtClean="0"/>
              <a:t>«</a:t>
            </a:r>
            <a:r>
              <a:rPr lang="ru-RU" b="1" dirty="0"/>
              <a:t>Листы каменной книги»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711" y="871469"/>
            <a:ext cx="4479324" cy="29862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941" y="1018389"/>
            <a:ext cx="1934801" cy="322466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18631" y="3938703"/>
            <a:ext cx="481331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Это история о </a:t>
            </a:r>
            <a:r>
              <a:rPr lang="ru-RU" dirty="0" err="1"/>
              <a:t>Льоке</a:t>
            </a:r>
            <a:r>
              <a:rPr lang="ru-RU" dirty="0"/>
              <a:t> – человеке, жившем во времена неолита в небольшом племени на побережье Белого моря. Волею судеб ему приходится стать колдуном своего племени, приняв на себя ответственность за удачу охотников, капризы погоды и судьбу племени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738551" y="4409621"/>
            <a:ext cx="462966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Но </a:t>
            </a:r>
            <a:r>
              <a:rPr lang="ru-RU" dirty="0" err="1"/>
              <a:t>Льок</a:t>
            </a:r>
            <a:r>
              <a:rPr lang="ru-RU" dirty="0"/>
              <a:t> – не колдун, и к нему не приходят духи, вопреки заблуждениям жителей стойбища. Удастся ли </a:t>
            </a:r>
            <a:r>
              <a:rPr lang="ru-RU" dirty="0" err="1"/>
              <a:t>Льоку</a:t>
            </a:r>
            <a:r>
              <a:rPr lang="ru-RU" dirty="0"/>
              <a:t> вырваться из паутины лжи, которая с каждым днём становится все прочнее?</a:t>
            </a:r>
          </a:p>
        </p:txBody>
      </p:sp>
    </p:spTree>
    <p:extLst>
      <p:ext uri="{BB962C8B-B14F-4D97-AF65-F5344CB8AC3E}">
        <p14:creationId xmlns:p14="http://schemas.microsoft.com/office/powerpoint/2010/main" val="37671247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3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5939" y="5373399"/>
            <a:ext cx="2286000" cy="1318346"/>
          </a:xfrm>
          <a:prstGeom prst="rect">
            <a:avLst/>
          </a:prstGeom>
          <a:noFill/>
        </p:spPr>
      </p:pic>
      <p:pic>
        <p:nvPicPr>
          <p:cNvPr id="1037" name="Picture 13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4957" y="5347855"/>
            <a:ext cx="2286000" cy="1318346"/>
          </a:xfrm>
          <a:prstGeom prst="rect">
            <a:avLst/>
          </a:prstGeom>
          <a:noFill/>
        </p:spPr>
      </p:pic>
      <p:pic>
        <p:nvPicPr>
          <p:cNvPr id="17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60218" y="229967"/>
            <a:ext cx="1580862" cy="1481146"/>
          </a:xfrm>
          <a:prstGeom prst="rect">
            <a:avLst/>
          </a:prstGeom>
          <a:noFill/>
        </p:spPr>
      </p:pic>
      <p:pic>
        <p:nvPicPr>
          <p:cNvPr id="1029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69236" y="183574"/>
            <a:ext cx="1580862" cy="1481146"/>
          </a:xfrm>
          <a:prstGeom prst="rect">
            <a:avLst/>
          </a:prstGeom>
          <a:noFill/>
        </p:spPr>
      </p:pic>
      <p:pic>
        <p:nvPicPr>
          <p:cNvPr id="13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1903" y="243823"/>
            <a:ext cx="1580862" cy="1481146"/>
          </a:xfrm>
          <a:prstGeom prst="rect">
            <a:avLst/>
          </a:prstGeom>
          <a:noFill/>
        </p:spPr>
      </p:pic>
      <p:pic>
        <p:nvPicPr>
          <p:cNvPr id="14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304802" y="4991102"/>
            <a:ext cx="1580862" cy="1481146"/>
          </a:xfrm>
          <a:prstGeom prst="rect">
            <a:avLst/>
          </a:prstGeom>
          <a:noFill/>
        </p:spPr>
      </p:pic>
      <p:pic>
        <p:nvPicPr>
          <p:cNvPr id="15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433454" y="4949537"/>
            <a:ext cx="1580862" cy="1481146"/>
          </a:xfrm>
          <a:prstGeom prst="rect">
            <a:avLst/>
          </a:prstGeom>
          <a:noFill/>
        </p:spPr>
      </p:pic>
      <p:pic>
        <p:nvPicPr>
          <p:cNvPr id="22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0196945" y="4949537"/>
            <a:ext cx="1580862" cy="1481146"/>
          </a:xfrm>
          <a:prstGeom prst="rect">
            <a:avLst/>
          </a:prstGeom>
          <a:noFill/>
        </p:spPr>
      </p:pic>
      <p:pic>
        <p:nvPicPr>
          <p:cNvPr id="23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6137565" y="4921830"/>
            <a:ext cx="1580862" cy="1481146"/>
          </a:xfrm>
          <a:prstGeom prst="rect">
            <a:avLst/>
          </a:prstGeom>
          <a:noFill/>
        </p:spPr>
      </p:pic>
      <p:pic>
        <p:nvPicPr>
          <p:cNvPr id="24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6109855" y="243823"/>
            <a:ext cx="1580862" cy="148114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321217" y="462482"/>
            <a:ext cx="38043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   Спектакль по </a:t>
            </a:r>
            <a:r>
              <a:rPr lang="ru-RU" dirty="0"/>
              <a:t>мотивам сказки </a:t>
            </a:r>
            <a:endParaRPr lang="ru-RU" dirty="0" smtClean="0"/>
          </a:p>
          <a:p>
            <a:pPr algn="ctr"/>
            <a:r>
              <a:rPr lang="ru-RU" dirty="0" smtClean="0"/>
              <a:t>Г.Х</a:t>
            </a:r>
            <a:r>
              <a:rPr lang="ru-RU" dirty="0"/>
              <a:t>. Андерсена </a:t>
            </a:r>
            <a:endParaRPr lang="ru-RU" dirty="0" smtClean="0"/>
          </a:p>
          <a:p>
            <a:pPr algn="ctr"/>
            <a:r>
              <a:rPr lang="ru-RU" b="1" dirty="0" smtClean="0"/>
              <a:t>«</a:t>
            </a:r>
            <a:r>
              <a:rPr lang="ru-RU" b="1" dirty="0"/>
              <a:t>Девочка, </a:t>
            </a:r>
            <a:r>
              <a:rPr lang="ru-RU" b="1" dirty="0" smtClean="0"/>
              <a:t>наступившая на хлеб»</a:t>
            </a:r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7067109" y="243823"/>
            <a:ext cx="38043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   Спектакль </a:t>
            </a:r>
          </a:p>
          <a:p>
            <a:pPr algn="ctr"/>
            <a:r>
              <a:rPr lang="ru-RU" b="1" dirty="0" smtClean="0"/>
              <a:t>«</a:t>
            </a:r>
            <a:r>
              <a:rPr lang="ru-RU" b="1" dirty="0"/>
              <a:t>Девочка, </a:t>
            </a:r>
            <a:r>
              <a:rPr lang="ru-RU" b="1" dirty="0" smtClean="0"/>
              <a:t>наступившая на хлеб»</a:t>
            </a:r>
            <a:endParaRPr lang="ru-RU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274" y="1385812"/>
            <a:ext cx="3445412" cy="48437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448" y="3430339"/>
            <a:ext cx="3348335" cy="223206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516129" y="1484339"/>
            <a:ext cx="458023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Режиссер-постановщик</a:t>
            </a:r>
            <a:r>
              <a:rPr lang="ru-RU" dirty="0"/>
              <a:t> – Наталия Лебедева (г. Москва)</a:t>
            </a:r>
          </a:p>
          <a:p>
            <a:r>
              <a:rPr lang="ru-RU" b="1" dirty="0"/>
              <a:t>Художник-постановщик</a:t>
            </a:r>
            <a:r>
              <a:rPr lang="ru-RU" dirty="0"/>
              <a:t> – Ольга Петровская (г. Санкт-Петербург)</a:t>
            </a:r>
          </a:p>
          <a:p>
            <a:r>
              <a:rPr lang="ru-RU" b="1" dirty="0"/>
              <a:t>Композитор</a:t>
            </a:r>
            <a:r>
              <a:rPr lang="ru-RU" dirty="0"/>
              <a:t> – Игорь Капустинский (г. Сургут)</a:t>
            </a:r>
          </a:p>
          <a:p>
            <a:r>
              <a:rPr lang="ru-RU" b="1" dirty="0"/>
              <a:t>Продолжительность</a:t>
            </a:r>
            <a:r>
              <a:rPr lang="ru-RU" dirty="0"/>
              <a:t>: 60 мин.</a:t>
            </a:r>
          </a:p>
        </p:txBody>
      </p:sp>
    </p:spTree>
    <p:extLst>
      <p:ext uri="{BB962C8B-B14F-4D97-AF65-F5344CB8AC3E}">
        <p14:creationId xmlns:p14="http://schemas.microsoft.com/office/powerpoint/2010/main" val="5202108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3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5939" y="5373399"/>
            <a:ext cx="2286000" cy="1318346"/>
          </a:xfrm>
          <a:prstGeom prst="rect">
            <a:avLst/>
          </a:prstGeom>
          <a:noFill/>
        </p:spPr>
      </p:pic>
      <p:pic>
        <p:nvPicPr>
          <p:cNvPr id="1037" name="Picture 13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0465" y="5599944"/>
            <a:ext cx="2286000" cy="1318346"/>
          </a:xfrm>
          <a:prstGeom prst="rect">
            <a:avLst/>
          </a:prstGeom>
          <a:noFill/>
        </p:spPr>
      </p:pic>
      <p:pic>
        <p:nvPicPr>
          <p:cNvPr id="17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60218" y="229967"/>
            <a:ext cx="1580862" cy="1481146"/>
          </a:xfrm>
          <a:prstGeom prst="rect">
            <a:avLst/>
          </a:prstGeom>
          <a:noFill/>
        </p:spPr>
      </p:pic>
      <p:pic>
        <p:nvPicPr>
          <p:cNvPr id="1029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69236" y="183574"/>
            <a:ext cx="1580862" cy="1481146"/>
          </a:xfrm>
          <a:prstGeom prst="rect">
            <a:avLst/>
          </a:prstGeom>
          <a:noFill/>
        </p:spPr>
      </p:pic>
      <p:pic>
        <p:nvPicPr>
          <p:cNvPr id="13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1903" y="243823"/>
            <a:ext cx="1580862" cy="1481146"/>
          </a:xfrm>
          <a:prstGeom prst="rect">
            <a:avLst/>
          </a:prstGeom>
          <a:noFill/>
        </p:spPr>
      </p:pic>
      <p:pic>
        <p:nvPicPr>
          <p:cNvPr id="14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304802" y="4991102"/>
            <a:ext cx="1580862" cy="1481146"/>
          </a:xfrm>
          <a:prstGeom prst="rect">
            <a:avLst/>
          </a:prstGeom>
          <a:noFill/>
        </p:spPr>
      </p:pic>
      <p:pic>
        <p:nvPicPr>
          <p:cNvPr id="15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433454" y="4949537"/>
            <a:ext cx="1580862" cy="1481146"/>
          </a:xfrm>
          <a:prstGeom prst="rect">
            <a:avLst/>
          </a:prstGeom>
          <a:noFill/>
        </p:spPr>
      </p:pic>
      <p:pic>
        <p:nvPicPr>
          <p:cNvPr id="22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0196945" y="4949537"/>
            <a:ext cx="1580862" cy="1481146"/>
          </a:xfrm>
          <a:prstGeom prst="rect">
            <a:avLst/>
          </a:prstGeom>
          <a:noFill/>
        </p:spPr>
      </p:pic>
      <p:pic>
        <p:nvPicPr>
          <p:cNvPr id="23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6137565" y="4921830"/>
            <a:ext cx="1580862" cy="1481146"/>
          </a:xfrm>
          <a:prstGeom prst="rect">
            <a:avLst/>
          </a:prstGeom>
          <a:noFill/>
        </p:spPr>
      </p:pic>
      <p:pic>
        <p:nvPicPr>
          <p:cNvPr id="24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6109855" y="243823"/>
            <a:ext cx="1580862" cy="148114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150649" y="338065"/>
            <a:ext cx="38043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   Спектакль </a:t>
            </a:r>
          </a:p>
          <a:p>
            <a:pPr algn="ctr"/>
            <a:r>
              <a:rPr lang="ru-RU" b="1" dirty="0" smtClean="0"/>
              <a:t>«</a:t>
            </a:r>
            <a:r>
              <a:rPr lang="ru-RU" b="1" dirty="0"/>
              <a:t>Девочка, </a:t>
            </a:r>
            <a:r>
              <a:rPr lang="ru-RU" b="1" dirty="0" smtClean="0"/>
              <a:t>наступившая на хлеб»</a:t>
            </a:r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6995125" y="402104"/>
            <a:ext cx="38198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   Спектакль </a:t>
            </a:r>
          </a:p>
          <a:p>
            <a:pPr algn="ctr"/>
            <a:r>
              <a:rPr lang="ru-RU" b="1" dirty="0" smtClean="0"/>
              <a:t>«</a:t>
            </a:r>
            <a:r>
              <a:rPr lang="ru-RU" b="1" dirty="0"/>
              <a:t>Девочка, </a:t>
            </a:r>
            <a:r>
              <a:rPr lang="ru-RU" b="1" dirty="0" smtClean="0"/>
              <a:t>наступившая на хлеб»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33" y="1048435"/>
            <a:ext cx="3998441" cy="26656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884" y="1057691"/>
            <a:ext cx="4057955" cy="270549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75616" y="3806932"/>
            <a:ext cx="474847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Девочка наступила на хлеб. Ну и ладно. А может быть, нет? Небрежность или проступок? Стоит ли это истории? "Самые главные дороги – это дороги к самому себе. И начинаются они с остановки." Так считают наши рассказчики рок-пивовары. Правы ли они? Решать вам.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840314" y="3806932"/>
            <a:ext cx="451142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Сказка великого датского прозаика и поэта повествует о том, что нужно уважать старших и не пренебрегать дружбой. Трагедия успевает сменить комедию, и после улыбок на лицах зрителей появляется грусть, удивление и, возможно, даже страх. Но приключения юной Инге заканчиваются хорошо.</a:t>
            </a:r>
          </a:p>
        </p:txBody>
      </p:sp>
    </p:spTree>
    <p:extLst>
      <p:ext uri="{BB962C8B-B14F-4D97-AF65-F5344CB8AC3E}">
        <p14:creationId xmlns:p14="http://schemas.microsoft.com/office/powerpoint/2010/main" val="34986453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3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5939" y="5373399"/>
            <a:ext cx="2286000" cy="1318346"/>
          </a:xfrm>
          <a:prstGeom prst="rect">
            <a:avLst/>
          </a:prstGeom>
          <a:noFill/>
        </p:spPr>
      </p:pic>
      <p:pic>
        <p:nvPicPr>
          <p:cNvPr id="1037" name="Picture 13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4957" y="5347855"/>
            <a:ext cx="2286000" cy="1318346"/>
          </a:xfrm>
          <a:prstGeom prst="rect">
            <a:avLst/>
          </a:prstGeom>
          <a:noFill/>
        </p:spPr>
      </p:pic>
      <p:pic>
        <p:nvPicPr>
          <p:cNvPr id="17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60218" y="229967"/>
            <a:ext cx="1580862" cy="1481146"/>
          </a:xfrm>
          <a:prstGeom prst="rect">
            <a:avLst/>
          </a:prstGeom>
          <a:noFill/>
        </p:spPr>
      </p:pic>
      <p:pic>
        <p:nvPicPr>
          <p:cNvPr id="1029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69236" y="183574"/>
            <a:ext cx="1580862" cy="1481146"/>
          </a:xfrm>
          <a:prstGeom prst="rect">
            <a:avLst/>
          </a:prstGeom>
          <a:noFill/>
        </p:spPr>
      </p:pic>
      <p:pic>
        <p:nvPicPr>
          <p:cNvPr id="13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1903" y="243823"/>
            <a:ext cx="1580862" cy="1481146"/>
          </a:xfrm>
          <a:prstGeom prst="rect">
            <a:avLst/>
          </a:prstGeom>
          <a:noFill/>
        </p:spPr>
      </p:pic>
      <p:pic>
        <p:nvPicPr>
          <p:cNvPr id="14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304802" y="4991102"/>
            <a:ext cx="1580862" cy="1481146"/>
          </a:xfrm>
          <a:prstGeom prst="rect">
            <a:avLst/>
          </a:prstGeom>
          <a:noFill/>
        </p:spPr>
      </p:pic>
      <p:pic>
        <p:nvPicPr>
          <p:cNvPr id="15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433454" y="4949537"/>
            <a:ext cx="1580862" cy="1481146"/>
          </a:xfrm>
          <a:prstGeom prst="rect">
            <a:avLst/>
          </a:prstGeom>
          <a:noFill/>
        </p:spPr>
      </p:pic>
      <p:pic>
        <p:nvPicPr>
          <p:cNvPr id="22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0196945" y="4949537"/>
            <a:ext cx="1580862" cy="1481146"/>
          </a:xfrm>
          <a:prstGeom prst="rect">
            <a:avLst/>
          </a:prstGeom>
          <a:noFill/>
        </p:spPr>
      </p:pic>
      <p:pic>
        <p:nvPicPr>
          <p:cNvPr id="23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6137565" y="4921830"/>
            <a:ext cx="1580862" cy="1481146"/>
          </a:xfrm>
          <a:prstGeom prst="rect">
            <a:avLst/>
          </a:prstGeom>
          <a:noFill/>
        </p:spPr>
      </p:pic>
      <p:pic>
        <p:nvPicPr>
          <p:cNvPr id="24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6109855" y="243823"/>
            <a:ext cx="1580862" cy="148114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150649" y="338065"/>
            <a:ext cx="38043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   Спектакль </a:t>
            </a:r>
          </a:p>
          <a:p>
            <a:pPr algn="ctr"/>
            <a:r>
              <a:rPr lang="ru-RU" b="1" dirty="0" smtClean="0"/>
              <a:t>«</a:t>
            </a:r>
            <a:r>
              <a:rPr lang="ru-RU" b="1" dirty="0"/>
              <a:t>Девочка, </a:t>
            </a:r>
            <a:r>
              <a:rPr lang="ru-RU" b="1" dirty="0" smtClean="0"/>
              <a:t>наступившая на хлеб»</a:t>
            </a:r>
            <a:endParaRPr lang="ru-RU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294" y="1142353"/>
            <a:ext cx="4067544" cy="271169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13254" y="3910325"/>
            <a:ext cx="44072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Диплом лауреата Международного фестиваля КУКАРТ в номинации «Лучший спектакль для детей и подростков», г. Санкт-Петербург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13254" y="4797598"/>
            <a:ext cx="46955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Приз от родителей детского жюри VI </a:t>
            </a:r>
            <a:r>
              <a:rPr lang="ru-RU" sz="1600" dirty="0"/>
              <a:t>Большого детского </a:t>
            </a:r>
            <a:r>
              <a:rPr lang="ru-RU" sz="1600" dirty="0" smtClean="0"/>
              <a:t>фестиваля, организованного Фондом </a:t>
            </a:r>
            <a:r>
              <a:rPr lang="ru-RU" sz="1600" dirty="0"/>
              <a:t>поддержки и развития социокультурных проектов Сергея Безрукова, </a:t>
            </a:r>
            <a:r>
              <a:rPr lang="ru-RU" sz="1600" dirty="0" smtClean="0"/>
              <a:t>Московским Губернским театром</a:t>
            </a:r>
            <a:endParaRPr lang="ru-RU" sz="16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125" y="3910325"/>
            <a:ext cx="512108" cy="512108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125" y="4795814"/>
            <a:ext cx="512108" cy="51210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695101" y="2155999"/>
            <a:ext cx="495320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Консультация по вопросам показа спектаклей в рамках реализации </a:t>
            </a:r>
            <a:r>
              <a:rPr lang="ru-RU" dirty="0" smtClean="0"/>
              <a:t>проекта </a:t>
            </a:r>
            <a:r>
              <a:rPr lang="ru-RU" dirty="0"/>
              <a:t>осуществляется </a:t>
            </a:r>
            <a:endParaRPr lang="ru-RU" dirty="0" smtClean="0"/>
          </a:p>
          <a:p>
            <a:r>
              <a:rPr lang="ru-RU" dirty="0" smtClean="0"/>
              <a:t>по </a:t>
            </a:r>
            <a:r>
              <a:rPr lang="ru-RU" b="1" dirty="0"/>
              <a:t>телефонам</a:t>
            </a:r>
            <a:r>
              <a:rPr lang="ru-RU" dirty="0"/>
              <a:t>: </a:t>
            </a:r>
            <a:r>
              <a:rPr lang="ru-RU" b="1" dirty="0" smtClean="0"/>
              <a:t>34-48-18</a:t>
            </a:r>
            <a:r>
              <a:rPr lang="ru-RU" dirty="0" smtClean="0"/>
              <a:t> (администратор), </a:t>
            </a:r>
          </a:p>
          <a:p>
            <a:r>
              <a:rPr lang="ru-RU" b="1" dirty="0" smtClean="0"/>
              <a:t>34-48-04</a:t>
            </a:r>
            <a:r>
              <a:rPr lang="ru-RU" dirty="0" smtClean="0"/>
              <a:t> Воронцова Марианна Дмитриевна, руководитель литературно-драматургической части, </a:t>
            </a:r>
          </a:p>
          <a:p>
            <a:r>
              <a:rPr lang="ru-RU" dirty="0" smtClean="0"/>
              <a:t>по </a:t>
            </a:r>
            <a:r>
              <a:rPr lang="ru-RU" b="1" dirty="0"/>
              <a:t>электронной </a:t>
            </a:r>
            <a:r>
              <a:rPr lang="ru-RU" b="1" dirty="0" smtClean="0"/>
              <a:t>почте:</a:t>
            </a:r>
          </a:p>
          <a:p>
            <a:r>
              <a:rPr lang="ru-RU" b="1" dirty="0" smtClean="0"/>
              <a:t> </a:t>
            </a:r>
            <a:r>
              <a:rPr lang="ru-RU" dirty="0"/>
              <a:t>administrator@teatr-petrushka.ru, </a:t>
            </a:r>
            <a:endParaRPr lang="ru-RU" dirty="0" smtClean="0"/>
          </a:p>
          <a:p>
            <a:r>
              <a:rPr lang="ru-RU" smtClean="0"/>
              <a:t>zavlit@teatr-petrushka.ru 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902057" y="1109427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latin typeface="Kelson Sans BG" pitchFamily="50" charset="-52"/>
              </a:rPr>
              <a:t>Театрально-просветительский проект </a:t>
            </a:r>
            <a:endParaRPr lang="ru-RU" sz="2000" dirty="0">
              <a:latin typeface="Kelson Sans BG" pitchFamily="50" charset="-52"/>
            </a:endParaRPr>
          </a:p>
          <a:p>
            <a:pPr algn="ctr"/>
            <a:r>
              <a:rPr lang="ru-RU" sz="2400" b="1" i="1" dirty="0">
                <a:latin typeface="Kelson Sans BG" pitchFamily="50" charset="-52"/>
                <a:cs typeface="Rod" pitchFamily="49" charset="-79"/>
              </a:rPr>
              <a:t>«ТеатрПроЧтение»</a:t>
            </a:r>
          </a:p>
        </p:txBody>
      </p:sp>
    </p:spTree>
    <p:extLst>
      <p:ext uri="{BB962C8B-B14F-4D97-AF65-F5344CB8AC3E}">
        <p14:creationId xmlns:p14="http://schemas.microsoft.com/office/powerpoint/2010/main" val="38058991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3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6853" y="5646862"/>
            <a:ext cx="2286000" cy="1019339"/>
          </a:xfrm>
          <a:prstGeom prst="rect">
            <a:avLst/>
          </a:prstGeom>
          <a:noFill/>
        </p:spPr>
      </p:pic>
      <p:pic>
        <p:nvPicPr>
          <p:cNvPr id="1037" name="Picture 13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4957" y="5347855"/>
            <a:ext cx="2286000" cy="1318346"/>
          </a:xfrm>
          <a:prstGeom prst="rect">
            <a:avLst/>
          </a:prstGeom>
          <a:noFill/>
        </p:spPr>
      </p:pic>
      <p:pic>
        <p:nvPicPr>
          <p:cNvPr id="17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60218" y="229967"/>
            <a:ext cx="1580862" cy="1481146"/>
          </a:xfrm>
          <a:prstGeom prst="rect">
            <a:avLst/>
          </a:prstGeom>
          <a:noFill/>
        </p:spPr>
      </p:pic>
      <p:pic>
        <p:nvPicPr>
          <p:cNvPr id="1029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69236" y="183574"/>
            <a:ext cx="1580862" cy="1481146"/>
          </a:xfrm>
          <a:prstGeom prst="rect">
            <a:avLst/>
          </a:prstGeom>
          <a:noFill/>
        </p:spPr>
      </p:pic>
      <p:pic>
        <p:nvPicPr>
          <p:cNvPr id="13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8873" y="225138"/>
            <a:ext cx="1580862" cy="1481146"/>
          </a:xfrm>
          <a:prstGeom prst="rect">
            <a:avLst/>
          </a:prstGeom>
          <a:noFill/>
        </p:spPr>
      </p:pic>
      <p:pic>
        <p:nvPicPr>
          <p:cNvPr id="14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304802" y="4991102"/>
            <a:ext cx="1580862" cy="1481146"/>
          </a:xfrm>
          <a:prstGeom prst="rect">
            <a:avLst/>
          </a:prstGeom>
          <a:noFill/>
        </p:spPr>
      </p:pic>
      <p:pic>
        <p:nvPicPr>
          <p:cNvPr id="15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433454" y="4949537"/>
            <a:ext cx="1580862" cy="1481146"/>
          </a:xfrm>
          <a:prstGeom prst="rect">
            <a:avLst/>
          </a:prstGeom>
          <a:noFill/>
        </p:spPr>
      </p:pic>
      <p:pic>
        <p:nvPicPr>
          <p:cNvPr id="22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0196945" y="4949537"/>
            <a:ext cx="1580862" cy="1481146"/>
          </a:xfrm>
          <a:prstGeom prst="rect">
            <a:avLst/>
          </a:prstGeom>
          <a:noFill/>
        </p:spPr>
      </p:pic>
      <p:pic>
        <p:nvPicPr>
          <p:cNvPr id="23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6137565" y="4921830"/>
            <a:ext cx="1580862" cy="1481146"/>
          </a:xfrm>
          <a:prstGeom prst="rect">
            <a:avLst/>
          </a:prstGeom>
          <a:noFill/>
        </p:spPr>
      </p:pic>
      <p:pic>
        <p:nvPicPr>
          <p:cNvPr id="24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6109855" y="243823"/>
            <a:ext cx="1580862" cy="1481146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706582" y="277089"/>
            <a:ext cx="49183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Kelson Sans BG" pitchFamily="50" charset="-52"/>
              </a:rPr>
              <a:t>С</a:t>
            </a:r>
            <a:r>
              <a:rPr lang="ru-RU" sz="1400" dirty="0" smtClean="0">
                <a:latin typeface="Kelson Sans BG" pitchFamily="50" charset="-52"/>
              </a:rPr>
              <a:t>пектакль </a:t>
            </a:r>
          </a:p>
          <a:p>
            <a:pPr algn="ctr"/>
            <a:r>
              <a:rPr lang="ru-RU" sz="1400" dirty="0" smtClean="0">
                <a:latin typeface="Kelson Sans BG" pitchFamily="50" charset="-52"/>
              </a:rPr>
              <a:t>по поэме А.Т. Твардовского</a:t>
            </a:r>
          </a:p>
          <a:p>
            <a:pPr algn="ctr"/>
            <a:r>
              <a:rPr lang="ru-RU" b="1" dirty="0" smtClean="0">
                <a:latin typeface="Kelson Sans BG" pitchFamily="50" charset="-52"/>
              </a:rPr>
              <a:t>«Тёркин»</a:t>
            </a:r>
            <a:endParaRPr lang="ru-RU" b="1" dirty="0">
              <a:latin typeface="Kelson Sans BG" pitchFamily="50" charset="-52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51784" y="1003298"/>
            <a:ext cx="550025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Kelson Sans BG" pitchFamily="50" charset="-52"/>
              </a:rPr>
              <a:t>Режиссер-постановщик </a:t>
            </a:r>
            <a:r>
              <a:rPr lang="ru-RU" sz="1400" dirty="0">
                <a:latin typeface="Kelson Sans BG" pitchFamily="50" charset="-52"/>
              </a:rPr>
              <a:t>– Андрей Кулешов (г. Сургут)</a:t>
            </a:r>
          </a:p>
          <a:p>
            <a:r>
              <a:rPr lang="ru-RU" sz="1400" b="1" dirty="0">
                <a:latin typeface="Kelson Sans BG" pitchFamily="50" charset="-52"/>
              </a:rPr>
              <a:t>Художник-постановщик </a:t>
            </a:r>
            <a:r>
              <a:rPr lang="ru-RU" sz="1400" dirty="0">
                <a:latin typeface="Kelson Sans BG" pitchFamily="50" charset="-52"/>
              </a:rPr>
              <a:t>– Виктор </a:t>
            </a:r>
            <a:r>
              <a:rPr lang="ru-RU" sz="1400" dirty="0" err="1">
                <a:latin typeface="Kelson Sans BG" pitchFamily="50" charset="-52"/>
              </a:rPr>
              <a:t>Деребенко</a:t>
            </a:r>
            <a:r>
              <a:rPr lang="ru-RU" sz="1400" dirty="0">
                <a:latin typeface="Kelson Sans BG" pitchFamily="50" charset="-52"/>
              </a:rPr>
              <a:t> (г. Москва)</a:t>
            </a:r>
          </a:p>
          <a:p>
            <a:r>
              <a:rPr lang="ru-RU" sz="1400" b="1" dirty="0">
                <a:latin typeface="Kelson Sans BG" pitchFamily="50" charset="-52"/>
              </a:rPr>
              <a:t>Композитор </a:t>
            </a:r>
            <a:r>
              <a:rPr lang="ru-RU" sz="1400" dirty="0">
                <a:latin typeface="Kelson Sans BG" pitchFamily="50" charset="-52"/>
              </a:rPr>
              <a:t>– Игорь Капустинский (г. Сургут)</a:t>
            </a:r>
          </a:p>
          <a:p>
            <a:r>
              <a:rPr lang="ru-RU" sz="1400" b="1" dirty="0">
                <a:latin typeface="Kelson Sans BG" pitchFamily="50" charset="-52"/>
              </a:rPr>
              <a:t>Пластика </a:t>
            </a:r>
            <a:r>
              <a:rPr lang="ru-RU" sz="1400" dirty="0">
                <a:latin typeface="Kelson Sans BG" pitchFamily="50" charset="-52"/>
              </a:rPr>
              <a:t>– Екатерина </a:t>
            </a:r>
            <a:r>
              <a:rPr lang="ru-RU" sz="1400" dirty="0" err="1">
                <a:latin typeface="Kelson Sans BG" pitchFamily="50" charset="-52"/>
              </a:rPr>
              <a:t>Марьянчук</a:t>
            </a:r>
            <a:r>
              <a:rPr lang="ru-RU" sz="1400" dirty="0">
                <a:latin typeface="Kelson Sans BG" pitchFamily="50" charset="-52"/>
              </a:rPr>
              <a:t> (г. Сургут)</a:t>
            </a:r>
          </a:p>
          <a:p>
            <a:r>
              <a:rPr lang="ru-RU" sz="1400" dirty="0">
                <a:latin typeface="Kelson Sans BG" pitchFamily="50" charset="-52"/>
              </a:rPr>
              <a:t>Продолжительность: 50 мин.</a:t>
            </a:r>
          </a:p>
          <a:p>
            <a:r>
              <a:rPr lang="ru-RU" sz="1400" b="1" dirty="0" smtClean="0">
                <a:latin typeface="Kelson Sans BG" pitchFamily="50" charset="-52"/>
              </a:rPr>
              <a:t>Премьера </a:t>
            </a:r>
            <a:r>
              <a:rPr lang="ru-RU" sz="1400" dirty="0" smtClean="0">
                <a:latin typeface="Kelson Sans BG" pitchFamily="50" charset="-52"/>
              </a:rPr>
              <a:t>запланирована на май 2020 г.</a:t>
            </a:r>
          </a:p>
          <a:p>
            <a:r>
              <a:rPr lang="ru-RU" sz="1400" b="1" dirty="0" smtClean="0">
                <a:latin typeface="Kelson Sans BG" pitchFamily="50" charset="-52"/>
              </a:rPr>
              <a:t>Продолжительность</a:t>
            </a:r>
            <a:r>
              <a:rPr lang="ru-RU" sz="1400" dirty="0" smtClean="0">
                <a:latin typeface="Kelson Sans BG" pitchFamily="50" charset="-52"/>
              </a:rPr>
              <a:t> спектакля 45 минут.</a:t>
            </a:r>
            <a:endParaRPr lang="ru-RU" sz="1400" dirty="0">
              <a:latin typeface="Kelson Sans BG" pitchFamily="50" charset="-52"/>
            </a:endParaRPr>
          </a:p>
        </p:txBody>
      </p:sp>
      <p:pic>
        <p:nvPicPr>
          <p:cNvPr id="1026" name="Picture 2" descr="https://sun9-65.userapi.com/impf/660_BUWoikRc0FiRexK0qOucekLintRshYsfbg/CDz-pegskXI.jpg?size=1280x854&amp;quality=96&amp;sign=b799ad987aaf3940f182392df14834a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6294" y="2654848"/>
            <a:ext cx="3562066" cy="2376566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669897" y="984396"/>
            <a:ext cx="4625435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вступали в неравный бой со смертью, спасая Родину. </a:t>
            </a:r>
          </a:p>
          <a:p>
            <a:pPr algn="just"/>
            <a:r>
              <a:rPr lang="ru-RU" dirty="0" smtClean="0"/>
              <a:t>Именно </a:t>
            </a:r>
            <a:r>
              <a:rPr lang="ru-RU" dirty="0"/>
              <a:t>они остаются жить в веках. Дань памяти погибшим, уважение к подвигу перед Родиной – является лейтмотивом постановки по произведению Александра </a:t>
            </a:r>
            <a:r>
              <a:rPr lang="ru-RU" dirty="0" err="1"/>
              <a:t>Трифоновича</a:t>
            </a:r>
            <a:r>
              <a:rPr lang="ru-RU" dirty="0"/>
              <a:t> Твардовского «Василий Теркин». </a:t>
            </a:r>
            <a:endParaRPr lang="ru-RU" dirty="0" smtClean="0"/>
          </a:p>
          <a:p>
            <a:pPr algn="just"/>
            <a:endParaRPr lang="ru-RU" dirty="0"/>
          </a:p>
          <a:p>
            <a:pPr algn="just"/>
            <a:r>
              <a:rPr lang="ru-RU" dirty="0" smtClean="0"/>
              <a:t>Спектакль </a:t>
            </a:r>
            <a:r>
              <a:rPr lang="ru-RU" dirty="0"/>
              <a:t>повествует о простом парне, который живёт смеясь, не унывает, верит в победу и держится за жизнь. Его характер, юмор, смекалка и подвиги стали настоящей легендой для бойцов на фронте. Постановка затронет сердца зрителей добрым юмором, сопереживанием, ощущением присутствия при подвигах нашего героя.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59510" y="5082526"/>
            <a:ext cx="45654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Россия проходила через испытания не раз. Однако всегда появлялись герои, которые, не боясь потерять жизнь,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523432" y="245498"/>
            <a:ext cx="4918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Kelson Sans BG" pitchFamily="50" charset="-52"/>
              </a:rPr>
              <a:t>С</a:t>
            </a:r>
            <a:r>
              <a:rPr lang="ru-RU" sz="1400" dirty="0" smtClean="0">
                <a:latin typeface="Kelson Sans BG" pitchFamily="50" charset="-52"/>
              </a:rPr>
              <a:t>пектакль </a:t>
            </a:r>
          </a:p>
          <a:p>
            <a:pPr algn="ctr"/>
            <a:r>
              <a:rPr lang="ru-RU" b="1" dirty="0" smtClean="0">
                <a:latin typeface="Kelson Sans BG" pitchFamily="50" charset="-52"/>
              </a:rPr>
              <a:t>«Тёркин»</a:t>
            </a:r>
            <a:endParaRPr lang="ru-RU" b="1" dirty="0">
              <a:latin typeface="Kelson Sans BG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6000693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3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5939" y="5373399"/>
            <a:ext cx="2286000" cy="1318346"/>
          </a:xfrm>
          <a:prstGeom prst="rect">
            <a:avLst/>
          </a:prstGeom>
          <a:noFill/>
        </p:spPr>
      </p:pic>
      <p:pic>
        <p:nvPicPr>
          <p:cNvPr id="1037" name="Picture 13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4957" y="5347855"/>
            <a:ext cx="2286000" cy="1318346"/>
          </a:xfrm>
          <a:prstGeom prst="rect">
            <a:avLst/>
          </a:prstGeom>
          <a:noFill/>
        </p:spPr>
      </p:pic>
      <p:pic>
        <p:nvPicPr>
          <p:cNvPr id="17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60218" y="229967"/>
            <a:ext cx="1580862" cy="1481146"/>
          </a:xfrm>
          <a:prstGeom prst="rect">
            <a:avLst/>
          </a:prstGeom>
          <a:noFill/>
        </p:spPr>
      </p:pic>
      <p:pic>
        <p:nvPicPr>
          <p:cNvPr id="1029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69236" y="183574"/>
            <a:ext cx="1580862" cy="1481146"/>
          </a:xfrm>
          <a:prstGeom prst="rect">
            <a:avLst/>
          </a:prstGeom>
          <a:noFill/>
        </p:spPr>
      </p:pic>
      <p:pic>
        <p:nvPicPr>
          <p:cNvPr id="13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8873" y="225138"/>
            <a:ext cx="1580862" cy="1481146"/>
          </a:xfrm>
          <a:prstGeom prst="rect">
            <a:avLst/>
          </a:prstGeom>
          <a:noFill/>
        </p:spPr>
      </p:pic>
      <p:pic>
        <p:nvPicPr>
          <p:cNvPr id="14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304802" y="4991102"/>
            <a:ext cx="1580862" cy="1481146"/>
          </a:xfrm>
          <a:prstGeom prst="rect">
            <a:avLst/>
          </a:prstGeom>
          <a:noFill/>
        </p:spPr>
      </p:pic>
      <p:pic>
        <p:nvPicPr>
          <p:cNvPr id="15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433454" y="4949537"/>
            <a:ext cx="1580862" cy="1481146"/>
          </a:xfrm>
          <a:prstGeom prst="rect">
            <a:avLst/>
          </a:prstGeom>
          <a:noFill/>
        </p:spPr>
      </p:pic>
      <p:pic>
        <p:nvPicPr>
          <p:cNvPr id="22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0196945" y="4949537"/>
            <a:ext cx="1580862" cy="1481146"/>
          </a:xfrm>
          <a:prstGeom prst="rect">
            <a:avLst/>
          </a:prstGeom>
          <a:noFill/>
        </p:spPr>
      </p:pic>
      <p:pic>
        <p:nvPicPr>
          <p:cNvPr id="23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6137565" y="4921830"/>
            <a:ext cx="1580862" cy="1481146"/>
          </a:xfrm>
          <a:prstGeom prst="rect">
            <a:avLst/>
          </a:prstGeom>
          <a:noFill/>
        </p:spPr>
      </p:pic>
      <p:pic>
        <p:nvPicPr>
          <p:cNvPr id="24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6109855" y="243823"/>
            <a:ext cx="1580862" cy="1481146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706582" y="277089"/>
            <a:ext cx="49183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Kelson Sans BG" pitchFamily="50" charset="-52"/>
              </a:rPr>
              <a:t>спектакль </a:t>
            </a:r>
          </a:p>
          <a:p>
            <a:pPr algn="ctr"/>
            <a:r>
              <a:rPr lang="ru-RU" sz="1400" dirty="0" smtClean="0">
                <a:latin typeface="Kelson Sans BG" pitchFamily="50" charset="-52"/>
              </a:rPr>
              <a:t>по поэме А.Т. Твардовского</a:t>
            </a:r>
          </a:p>
          <a:p>
            <a:pPr algn="ctr"/>
            <a:r>
              <a:rPr lang="ru-RU" b="1" dirty="0" smtClean="0">
                <a:latin typeface="Kelson Sans BG" pitchFamily="50" charset="-52"/>
              </a:rPr>
              <a:t>«Тёркин»</a:t>
            </a:r>
            <a:endParaRPr lang="ru-RU" b="1" dirty="0">
              <a:latin typeface="Kelson Sans BG" pitchFamily="50" charset="-5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19714" y="4352330"/>
            <a:ext cx="477782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Динамичный, напряженный, заряженный юмором спектакль создает собирательный образ русского солдата, который героическим упорством, стойкостью и жизнелюбием защищал нашу Родину в страшные годы войны.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968" y="1139089"/>
            <a:ext cx="4655095" cy="310339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672647" y="4357379"/>
            <a:ext cx="47134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Спектакль приурочен к 75-летию Победы в ВОВ и 110-летию со Дня рождения писателя, поэта и общественного деятеля Александра </a:t>
            </a:r>
            <a:r>
              <a:rPr lang="ru-RU" dirty="0" err="1"/>
              <a:t>Трифоновича</a:t>
            </a:r>
            <a:r>
              <a:rPr lang="ru-RU" dirty="0"/>
              <a:t> Твардовского.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7" t="24147"/>
          <a:stretch/>
        </p:blipFill>
        <p:spPr>
          <a:xfrm>
            <a:off x="981033" y="1391379"/>
            <a:ext cx="4660057" cy="285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3288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3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5939" y="5373399"/>
            <a:ext cx="2286000" cy="1318346"/>
          </a:xfrm>
          <a:prstGeom prst="rect">
            <a:avLst/>
          </a:prstGeom>
          <a:noFill/>
        </p:spPr>
      </p:pic>
      <p:pic>
        <p:nvPicPr>
          <p:cNvPr id="1037" name="Picture 13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4957" y="5347855"/>
            <a:ext cx="2286000" cy="1318346"/>
          </a:xfrm>
          <a:prstGeom prst="rect">
            <a:avLst/>
          </a:prstGeom>
          <a:noFill/>
        </p:spPr>
      </p:pic>
      <p:pic>
        <p:nvPicPr>
          <p:cNvPr id="17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60218" y="229967"/>
            <a:ext cx="1580862" cy="1481146"/>
          </a:xfrm>
          <a:prstGeom prst="rect">
            <a:avLst/>
          </a:prstGeom>
          <a:noFill/>
        </p:spPr>
      </p:pic>
      <p:pic>
        <p:nvPicPr>
          <p:cNvPr id="1029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69236" y="183574"/>
            <a:ext cx="1580862" cy="1481146"/>
          </a:xfrm>
          <a:prstGeom prst="rect">
            <a:avLst/>
          </a:prstGeom>
          <a:noFill/>
        </p:spPr>
      </p:pic>
      <p:pic>
        <p:nvPicPr>
          <p:cNvPr id="13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8873" y="225138"/>
            <a:ext cx="1580862" cy="1481146"/>
          </a:xfrm>
          <a:prstGeom prst="rect">
            <a:avLst/>
          </a:prstGeom>
          <a:noFill/>
        </p:spPr>
      </p:pic>
      <p:pic>
        <p:nvPicPr>
          <p:cNvPr id="14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304802" y="4991102"/>
            <a:ext cx="1580862" cy="1481146"/>
          </a:xfrm>
          <a:prstGeom prst="rect">
            <a:avLst/>
          </a:prstGeom>
          <a:noFill/>
        </p:spPr>
      </p:pic>
      <p:pic>
        <p:nvPicPr>
          <p:cNvPr id="15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433454" y="4949537"/>
            <a:ext cx="1580862" cy="1481146"/>
          </a:xfrm>
          <a:prstGeom prst="rect">
            <a:avLst/>
          </a:prstGeom>
          <a:noFill/>
        </p:spPr>
      </p:pic>
      <p:pic>
        <p:nvPicPr>
          <p:cNvPr id="22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0196945" y="4949537"/>
            <a:ext cx="1580862" cy="1481146"/>
          </a:xfrm>
          <a:prstGeom prst="rect">
            <a:avLst/>
          </a:prstGeom>
          <a:noFill/>
        </p:spPr>
      </p:pic>
      <p:pic>
        <p:nvPicPr>
          <p:cNvPr id="23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6137565" y="4921830"/>
            <a:ext cx="1580862" cy="1481146"/>
          </a:xfrm>
          <a:prstGeom prst="rect">
            <a:avLst/>
          </a:prstGeom>
          <a:noFill/>
        </p:spPr>
      </p:pic>
      <p:pic>
        <p:nvPicPr>
          <p:cNvPr id="24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6109855" y="243823"/>
            <a:ext cx="1580862" cy="1481146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706582" y="277089"/>
            <a:ext cx="4918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Kelson Sans BG" pitchFamily="50" charset="-52"/>
              </a:rPr>
              <a:t>С</a:t>
            </a:r>
            <a:r>
              <a:rPr lang="ru-RU" sz="1400" dirty="0" smtClean="0">
                <a:latin typeface="Kelson Sans BG" pitchFamily="50" charset="-52"/>
              </a:rPr>
              <a:t>пектакль </a:t>
            </a:r>
          </a:p>
          <a:p>
            <a:pPr algn="ctr"/>
            <a:r>
              <a:rPr lang="ru-RU" b="1" dirty="0" smtClean="0">
                <a:latin typeface="Kelson Sans BG" pitchFamily="50" charset="-52"/>
              </a:rPr>
              <a:t>«Тёркин»</a:t>
            </a:r>
            <a:endParaRPr lang="ru-RU" b="1" dirty="0">
              <a:latin typeface="Kelson Sans BG" pitchFamily="50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621" y="1920448"/>
            <a:ext cx="4944325" cy="329492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529582" y="2037892"/>
            <a:ext cx="48498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Диплом участника Всероссийского театрального фестиваля «23 Дня до Победы», посвящённого 75-летию Великой Победы (г. Сургут, 2021 г.)</a:t>
            </a:r>
          </a:p>
        </p:txBody>
      </p:sp>
      <p:pic>
        <p:nvPicPr>
          <p:cNvPr id="19" name="Picture 15" descr="C:\Users\User-PC\Desktop\Литературный мир АНЭ\val78_11-51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27995" y="1408990"/>
            <a:ext cx="511459" cy="511459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6370096" y="307740"/>
            <a:ext cx="4918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Kelson Sans BG" pitchFamily="50" charset="-52"/>
              </a:rPr>
              <a:t>С</a:t>
            </a:r>
            <a:r>
              <a:rPr lang="ru-RU" sz="1400" dirty="0" smtClean="0">
                <a:latin typeface="Kelson Sans BG" pitchFamily="50" charset="-52"/>
              </a:rPr>
              <a:t>пектакль </a:t>
            </a:r>
          </a:p>
          <a:p>
            <a:pPr algn="ctr"/>
            <a:r>
              <a:rPr lang="ru-RU" b="1" dirty="0" smtClean="0">
                <a:latin typeface="Kelson Sans BG" pitchFamily="50" charset="-52"/>
              </a:rPr>
              <a:t>«Тёркин»</a:t>
            </a:r>
            <a:endParaRPr lang="ru-RU" b="1" dirty="0">
              <a:latin typeface="Kelson Sans BG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4405034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7" name="Picture 13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4957" y="5347855"/>
            <a:ext cx="2286000" cy="1318346"/>
          </a:xfrm>
          <a:prstGeom prst="rect">
            <a:avLst/>
          </a:prstGeom>
          <a:noFill/>
        </p:spPr>
      </p:pic>
      <p:pic>
        <p:nvPicPr>
          <p:cNvPr id="17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60218" y="229967"/>
            <a:ext cx="1580862" cy="1481146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683741" y="2036617"/>
            <a:ext cx="4823366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dirty="0" smtClean="0">
                <a:latin typeface="Kelson Sans BG" pitchFamily="50" charset="-52"/>
              </a:rPr>
              <a:t>Проект </a:t>
            </a:r>
            <a:r>
              <a:rPr lang="ru-RU" sz="1500" dirty="0">
                <a:latin typeface="Kelson Sans BG" pitchFamily="50" charset="-52"/>
              </a:rPr>
              <a:t>реализуется в </a:t>
            </a:r>
            <a:r>
              <a:rPr lang="ru-RU" sz="1500" b="1" dirty="0">
                <a:latin typeface="Kelson Sans BG" pitchFamily="50" charset="-52"/>
              </a:rPr>
              <a:t>целях</a:t>
            </a:r>
            <a:r>
              <a:rPr lang="ru-RU" sz="1500" dirty="0" smtClean="0">
                <a:latin typeface="Kelson Sans BG" pitchFamily="50" charset="-52"/>
              </a:rPr>
              <a:t>:</a:t>
            </a:r>
          </a:p>
          <a:p>
            <a:pPr algn="just"/>
            <a:endParaRPr lang="ru-RU" sz="1500" dirty="0">
              <a:latin typeface="Kelson Sans BG" pitchFamily="50" charset="-52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500" dirty="0" smtClean="0">
                <a:latin typeface="Kelson Sans BG" pitchFamily="50" charset="-52"/>
              </a:rPr>
              <a:t>повышения </a:t>
            </a:r>
            <a:r>
              <a:rPr lang="ru-RU" sz="1500" dirty="0">
                <a:latin typeface="Kelson Sans BG" pitchFamily="50" charset="-52"/>
              </a:rPr>
              <a:t>уровня читательской и зрительской культуры школьников города Сургута посредством создания серии спектаклей по произведениям литературы с высоконравственным </a:t>
            </a:r>
            <a:r>
              <a:rPr lang="ru-RU" sz="1500" dirty="0" smtClean="0">
                <a:latin typeface="Kelson Sans BG" pitchFamily="50" charset="-52"/>
              </a:rPr>
              <a:t>содержанием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500" dirty="0" smtClean="0">
              <a:latin typeface="Kelson Sans BG" pitchFamily="50" charset="-52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500" dirty="0">
                <a:latin typeface="Kelson Sans BG" pitchFamily="50" charset="-52"/>
              </a:rPr>
              <a:t>формирования единого творческо-образовательного процесса для школьников путем включения театра в контекст культурного пространства школы в различных </a:t>
            </a:r>
            <a:r>
              <a:rPr lang="ru-RU" sz="1500" dirty="0" smtClean="0">
                <a:latin typeface="Kelson Sans BG" pitchFamily="50" charset="-52"/>
              </a:rPr>
              <a:t>формах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500" dirty="0">
              <a:latin typeface="Kelson Sans BG" pitchFamily="50" charset="-52"/>
            </a:endParaRPr>
          </a:p>
        </p:txBody>
      </p:sp>
      <p:pic>
        <p:nvPicPr>
          <p:cNvPr id="1029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69236" y="183574"/>
            <a:ext cx="1580862" cy="1481146"/>
          </a:xfrm>
          <a:prstGeom prst="rect">
            <a:avLst/>
          </a:prstGeom>
          <a:noFill/>
        </p:spPr>
      </p:pic>
      <p:pic>
        <p:nvPicPr>
          <p:cNvPr id="13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33454" y="211283"/>
            <a:ext cx="1580862" cy="1481146"/>
          </a:xfrm>
          <a:prstGeom prst="rect">
            <a:avLst/>
          </a:prstGeom>
          <a:noFill/>
        </p:spPr>
      </p:pic>
      <p:pic>
        <p:nvPicPr>
          <p:cNvPr id="14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410075" y="5035529"/>
            <a:ext cx="1580862" cy="1481146"/>
          </a:xfrm>
          <a:prstGeom prst="rect">
            <a:avLst/>
          </a:prstGeom>
          <a:noFill/>
        </p:spPr>
      </p:pic>
      <p:pic>
        <p:nvPicPr>
          <p:cNvPr id="15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433454" y="4949537"/>
            <a:ext cx="1580862" cy="1481146"/>
          </a:xfrm>
          <a:prstGeom prst="rect">
            <a:avLst/>
          </a:prstGeom>
          <a:noFill/>
        </p:spPr>
      </p:pic>
      <p:pic>
        <p:nvPicPr>
          <p:cNvPr id="22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0196945" y="4949537"/>
            <a:ext cx="1580862" cy="1481146"/>
          </a:xfrm>
          <a:prstGeom prst="rect">
            <a:avLst/>
          </a:prstGeom>
          <a:noFill/>
        </p:spPr>
      </p:pic>
      <p:pic>
        <p:nvPicPr>
          <p:cNvPr id="23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6137565" y="4921830"/>
            <a:ext cx="1580862" cy="1481146"/>
          </a:xfrm>
          <a:prstGeom prst="rect">
            <a:avLst/>
          </a:prstGeom>
          <a:noFill/>
        </p:spPr>
      </p:pic>
      <p:pic>
        <p:nvPicPr>
          <p:cNvPr id="24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6109855" y="243823"/>
            <a:ext cx="1580862" cy="1481146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6821306" y="672843"/>
            <a:ext cx="432261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Kelson Sans BG" pitchFamily="50" charset="-52"/>
              </a:rPr>
              <a:t>Основными </a:t>
            </a:r>
            <a:r>
              <a:rPr lang="ru-RU" sz="1600" b="1" dirty="0">
                <a:latin typeface="Kelson Sans BG" pitchFamily="50" charset="-52"/>
              </a:rPr>
              <a:t>задачами</a:t>
            </a:r>
            <a:r>
              <a:rPr lang="ru-RU" sz="1600" dirty="0">
                <a:latin typeface="Kelson Sans BG" pitchFamily="50" charset="-52"/>
              </a:rPr>
              <a:t> </a:t>
            </a:r>
            <a:r>
              <a:rPr lang="ru-RU" sz="1600" dirty="0" smtClean="0">
                <a:latin typeface="Kelson Sans BG" pitchFamily="50" charset="-52"/>
              </a:rPr>
              <a:t>проекта </a:t>
            </a:r>
            <a:r>
              <a:rPr lang="ru-RU" sz="1600" dirty="0">
                <a:latin typeface="Kelson Sans BG" pitchFamily="50" charset="-52"/>
              </a:rPr>
              <a:t>являются</a:t>
            </a:r>
            <a:r>
              <a:rPr lang="ru-RU" sz="1600" dirty="0" smtClean="0">
                <a:latin typeface="Kelson Sans BG" pitchFamily="50" charset="-52"/>
              </a:rPr>
              <a:t>:</a:t>
            </a:r>
          </a:p>
          <a:p>
            <a:pPr algn="just"/>
            <a:endParaRPr lang="ru-RU" sz="1600" dirty="0" smtClean="0">
              <a:latin typeface="Kelson Sans BG" pitchFamily="50" charset="-52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latin typeface="Kelson Sans BG" pitchFamily="50" charset="-52"/>
              </a:rPr>
              <a:t>организация культурно-массовых мероприятий, постановка и показ </a:t>
            </a:r>
            <a:r>
              <a:rPr lang="ru-RU" sz="1600" dirty="0" smtClean="0">
                <a:latin typeface="Kelson Sans BG" pitchFamily="50" charset="-52"/>
              </a:rPr>
              <a:t>спектаклей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600" dirty="0" smtClean="0">
              <a:latin typeface="Kelson Sans BG" pitchFamily="50" charset="-52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latin typeface="Kelson Sans BG" pitchFamily="50" charset="-52"/>
              </a:rPr>
              <a:t>создание условий для приобщения </a:t>
            </a:r>
            <a:r>
              <a:rPr lang="ru-RU" sz="1600" dirty="0" smtClean="0">
                <a:latin typeface="Kelson Sans BG" pitchFamily="50" charset="-52"/>
              </a:rPr>
              <a:t>школьников к истокам </a:t>
            </a:r>
            <a:r>
              <a:rPr lang="ru-RU" sz="1600" dirty="0">
                <a:latin typeface="Kelson Sans BG" pitchFamily="50" charset="-52"/>
              </a:rPr>
              <a:t>мировой культуры, расширение культурного диапазона, формирование общей эстетической </a:t>
            </a:r>
            <a:r>
              <a:rPr lang="ru-RU" sz="1600" dirty="0" smtClean="0">
                <a:latin typeface="Kelson Sans BG" pitchFamily="50" charset="-52"/>
              </a:rPr>
              <a:t>культуры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600" dirty="0" smtClean="0">
              <a:latin typeface="Kelson Sans BG" pitchFamily="50" charset="-52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latin typeface="Kelson Sans BG" pitchFamily="50" charset="-52"/>
              </a:rPr>
              <a:t>мотивация школьников к чтению произведений, формирование книжной культуры у детей школьного </a:t>
            </a:r>
            <a:r>
              <a:rPr lang="ru-RU" sz="1600" dirty="0" smtClean="0">
                <a:latin typeface="Kelson Sans BG" pitchFamily="50" charset="-52"/>
              </a:rPr>
              <a:t>возраста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600" dirty="0" smtClean="0">
              <a:latin typeface="Kelson Sans BG" pitchFamily="50" charset="-52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latin typeface="Kelson Sans BG" pitchFamily="50" charset="-52"/>
              </a:rPr>
              <a:t>повышение уровня грамотного изложения </a:t>
            </a:r>
            <a:r>
              <a:rPr lang="ru-RU" sz="1600" dirty="0" smtClean="0">
                <a:latin typeface="Kelson Sans BG" pitchFamily="50" charset="-52"/>
              </a:rPr>
              <a:t>устной и письменной речи </a:t>
            </a:r>
            <a:r>
              <a:rPr lang="ru-RU" sz="1600" dirty="0">
                <a:latin typeface="Kelson Sans BG" pitchFamily="50" charset="-52"/>
              </a:rPr>
              <a:t>посредством написания рецензий и отзывов о </a:t>
            </a:r>
            <a:r>
              <a:rPr lang="ru-RU" sz="1600" dirty="0" smtClean="0">
                <a:latin typeface="Kelson Sans BG" pitchFamily="50" charset="-52"/>
              </a:rPr>
              <a:t>спектакле</a:t>
            </a:r>
            <a:endParaRPr lang="ru-RU" sz="1600" dirty="0">
              <a:latin typeface="Kelson Sans BG" pitchFamily="50" charset="-52"/>
            </a:endParaRPr>
          </a:p>
          <a:p>
            <a:pPr algn="just"/>
            <a:endParaRPr lang="ru-RU" sz="1600" dirty="0">
              <a:latin typeface="Kelson Sans BG" pitchFamily="50" charset="-52"/>
            </a:endParaRPr>
          </a:p>
        </p:txBody>
      </p:sp>
      <p:pic>
        <p:nvPicPr>
          <p:cNvPr id="1026" name="Picture 2" descr="C:\Users\User-PC\Desktop\Безымянный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7665" y="214086"/>
            <a:ext cx="1282889" cy="14757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714817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7" name="Picture 13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4957" y="5347855"/>
            <a:ext cx="2286000" cy="1318346"/>
          </a:xfrm>
          <a:prstGeom prst="rect">
            <a:avLst/>
          </a:prstGeom>
          <a:noFill/>
        </p:spPr>
      </p:pic>
      <p:pic>
        <p:nvPicPr>
          <p:cNvPr id="17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60218" y="229967"/>
            <a:ext cx="1580862" cy="1481146"/>
          </a:xfrm>
          <a:prstGeom prst="rect">
            <a:avLst/>
          </a:prstGeom>
          <a:noFill/>
        </p:spPr>
      </p:pic>
      <p:pic>
        <p:nvPicPr>
          <p:cNvPr id="1029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69236" y="183574"/>
            <a:ext cx="1580862" cy="1481146"/>
          </a:xfrm>
          <a:prstGeom prst="rect">
            <a:avLst/>
          </a:prstGeom>
          <a:noFill/>
        </p:spPr>
      </p:pic>
      <p:pic>
        <p:nvPicPr>
          <p:cNvPr id="13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33454" y="211283"/>
            <a:ext cx="1580862" cy="1481146"/>
          </a:xfrm>
          <a:prstGeom prst="rect">
            <a:avLst/>
          </a:prstGeom>
          <a:noFill/>
        </p:spPr>
      </p:pic>
      <p:pic>
        <p:nvPicPr>
          <p:cNvPr id="14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410075" y="5035529"/>
            <a:ext cx="1580862" cy="1481146"/>
          </a:xfrm>
          <a:prstGeom prst="rect">
            <a:avLst/>
          </a:prstGeom>
          <a:noFill/>
        </p:spPr>
      </p:pic>
      <p:pic>
        <p:nvPicPr>
          <p:cNvPr id="15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433454" y="4949537"/>
            <a:ext cx="1580862" cy="1481146"/>
          </a:xfrm>
          <a:prstGeom prst="rect">
            <a:avLst/>
          </a:prstGeom>
          <a:noFill/>
        </p:spPr>
      </p:pic>
      <p:pic>
        <p:nvPicPr>
          <p:cNvPr id="22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0196945" y="4949537"/>
            <a:ext cx="1580862" cy="1481146"/>
          </a:xfrm>
          <a:prstGeom prst="rect">
            <a:avLst/>
          </a:prstGeom>
          <a:noFill/>
        </p:spPr>
      </p:pic>
      <p:pic>
        <p:nvPicPr>
          <p:cNvPr id="23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6137565" y="4921830"/>
            <a:ext cx="1580862" cy="1481146"/>
          </a:xfrm>
          <a:prstGeom prst="rect">
            <a:avLst/>
          </a:prstGeom>
          <a:noFill/>
        </p:spPr>
      </p:pic>
      <p:pic>
        <p:nvPicPr>
          <p:cNvPr id="24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6109855" y="243823"/>
            <a:ext cx="1580862" cy="1481146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939114" y="832179"/>
            <a:ext cx="467909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Kelson Sans BG"/>
              </a:rPr>
              <a:t>Этапы реализации проекта</a:t>
            </a:r>
            <a:r>
              <a:rPr lang="ru-RU" dirty="0" smtClean="0">
                <a:latin typeface="Kelson Sans BG"/>
              </a:rPr>
              <a:t>:</a:t>
            </a:r>
            <a:endParaRPr lang="ru-RU" dirty="0">
              <a:latin typeface="Kelson Sans BG"/>
            </a:endParaRPr>
          </a:p>
          <a:p>
            <a:pPr algn="just"/>
            <a:r>
              <a:rPr lang="ru-RU" b="1" dirty="0" smtClean="0">
                <a:latin typeface="Kelson Sans BG"/>
              </a:rPr>
              <a:t>1.</a:t>
            </a:r>
            <a:r>
              <a:rPr lang="ru-RU" dirty="0" smtClean="0">
                <a:latin typeface="Kelson Sans BG"/>
              </a:rPr>
              <a:t> Чтение </a:t>
            </a:r>
            <a:r>
              <a:rPr lang="ru-RU" dirty="0">
                <a:latin typeface="Kelson Sans BG"/>
              </a:rPr>
              <a:t>литературного произведения,  положенного в основу театральной постановки, школьниками совместно с педагогом в классе, с родителями или самостоятельно.</a:t>
            </a:r>
          </a:p>
          <a:p>
            <a:pPr algn="just"/>
            <a:r>
              <a:rPr lang="ru-RU" b="1" dirty="0" smtClean="0">
                <a:latin typeface="Kelson Sans BG"/>
              </a:rPr>
              <a:t>2.</a:t>
            </a:r>
            <a:r>
              <a:rPr lang="ru-RU" dirty="0" smtClean="0">
                <a:latin typeface="Kelson Sans BG"/>
              </a:rPr>
              <a:t> Просмотр </a:t>
            </a:r>
            <a:r>
              <a:rPr lang="ru-RU" dirty="0">
                <a:latin typeface="Kelson Sans BG"/>
              </a:rPr>
              <a:t>спектакля школьниками совместно с педагогом. </a:t>
            </a:r>
          </a:p>
          <a:p>
            <a:pPr algn="just"/>
            <a:r>
              <a:rPr lang="ru-RU" b="1" dirty="0" smtClean="0">
                <a:latin typeface="Kelson Sans BG"/>
              </a:rPr>
              <a:t>3.</a:t>
            </a:r>
            <a:r>
              <a:rPr lang="ru-RU" dirty="0" smtClean="0">
                <a:latin typeface="Kelson Sans BG"/>
              </a:rPr>
              <a:t> Коллективное </a:t>
            </a:r>
            <a:r>
              <a:rPr lang="ru-RU" dirty="0">
                <a:latin typeface="Kelson Sans BG"/>
              </a:rPr>
              <a:t>обсуждение спектакля после совместного просмотра. </a:t>
            </a:r>
          </a:p>
          <a:p>
            <a:pPr algn="just"/>
            <a:r>
              <a:rPr lang="ru-RU" b="1" dirty="0" smtClean="0">
                <a:latin typeface="Kelson Sans BG"/>
              </a:rPr>
              <a:t>4.</a:t>
            </a:r>
            <a:r>
              <a:rPr lang="ru-RU" dirty="0" smtClean="0">
                <a:latin typeface="Kelson Sans BG"/>
              </a:rPr>
              <a:t> Подведение </a:t>
            </a:r>
            <a:r>
              <a:rPr lang="ru-RU" dirty="0">
                <a:latin typeface="Kelson Sans BG"/>
              </a:rPr>
              <a:t>итогов:</a:t>
            </a:r>
          </a:p>
          <a:p>
            <a:pPr algn="just"/>
            <a:r>
              <a:rPr lang="ru-RU" dirty="0" smtClean="0">
                <a:latin typeface="Kelson Sans BG"/>
              </a:rPr>
              <a:t>выражение </a:t>
            </a:r>
            <a:r>
              <a:rPr lang="ru-RU" dirty="0">
                <a:latin typeface="Kelson Sans BG"/>
              </a:rPr>
              <a:t>свои впечатлений в письменной форме: на сайте театра </a:t>
            </a:r>
            <a:r>
              <a:rPr lang="ru-RU" dirty="0" smtClean="0">
                <a:latin typeface="Kelson Sans BG"/>
              </a:rPr>
              <a:t>рецензия</a:t>
            </a:r>
            <a:r>
              <a:rPr lang="ru-RU" dirty="0">
                <a:latin typeface="Kelson Sans BG"/>
              </a:rPr>
              <a:t>, стихотворение в прозе, эссе, репортаж, диалоги, подслушанные в зрительном </a:t>
            </a:r>
            <a:r>
              <a:rPr lang="ru-RU" dirty="0" smtClean="0">
                <a:latin typeface="Kelson Sans BG"/>
              </a:rPr>
              <a:t>зале, </a:t>
            </a:r>
            <a:r>
              <a:rPr lang="ru-RU" dirty="0">
                <a:latin typeface="Kelson Sans BG"/>
              </a:rPr>
              <a:t>интервью со зрителями или актерами, рисунок, творческий портрет </a:t>
            </a:r>
            <a:r>
              <a:rPr lang="ru-RU" dirty="0" smtClean="0">
                <a:latin typeface="Kelson Sans BG"/>
              </a:rPr>
              <a:t>актера</a:t>
            </a:r>
            <a:r>
              <a:rPr lang="ru-RU" dirty="0">
                <a:latin typeface="Kelson Sans BG"/>
              </a:rPr>
              <a:t> </a:t>
            </a:r>
            <a:r>
              <a:rPr lang="ru-RU" dirty="0" smtClean="0">
                <a:latin typeface="Kelson Sans BG"/>
              </a:rPr>
              <a:t>и др.</a:t>
            </a:r>
            <a:endParaRPr lang="ru-RU" dirty="0">
              <a:latin typeface="Kelson Sans BG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555822" y="924147"/>
            <a:ext cx="479825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Kelson Sans BG"/>
              </a:rPr>
              <a:t>Место </a:t>
            </a:r>
            <a:r>
              <a:rPr lang="ru-RU" b="1" dirty="0">
                <a:latin typeface="Kelson Sans BG"/>
              </a:rPr>
              <a:t>проведения спектаклей: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Kelson Sans BG"/>
              </a:rPr>
              <a:t>В </a:t>
            </a:r>
            <a:r>
              <a:rPr lang="ru-RU" dirty="0">
                <a:latin typeface="Kelson Sans BG"/>
              </a:rPr>
              <a:t>стационарных условиях: зрительный зал </a:t>
            </a:r>
            <a:r>
              <a:rPr lang="ru-RU" dirty="0" smtClean="0">
                <a:latin typeface="Kelson Sans BG"/>
              </a:rPr>
              <a:t>театра актера и куклы «Петрушка» (50 </a:t>
            </a:r>
            <a:r>
              <a:rPr lang="ru-RU" dirty="0">
                <a:latin typeface="Kelson Sans BG"/>
              </a:rPr>
              <a:t>посадочных мест</a:t>
            </a:r>
            <a:r>
              <a:rPr lang="ru-RU" dirty="0" smtClean="0">
                <a:latin typeface="Kelson Sans BG"/>
              </a:rPr>
              <a:t>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dirty="0">
              <a:latin typeface="Kelson Sans BG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Kelson Sans BG"/>
              </a:rPr>
              <a:t>На </a:t>
            </a:r>
            <a:r>
              <a:rPr lang="ru-RU" dirty="0">
                <a:latin typeface="Kelson Sans BG"/>
              </a:rPr>
              <a:t>выезде: площадки общеобразовательных учреждений </a:t>
            </a:r>
            <a:endParaRPr lang="ru-RU" dirty="0" smtClean="0">
              <a:latin typeface="Kelson Sans BG"/>
            </a:endParaRPr>
          </a:p>
          <a:p>
            <a:pPr algn="just"/>
            <a:r>
              <a:rPr lang="ru-RU" dirty="0">
                <a:latin typeface="Kelson Sans BG"/>
              </a:rPr>
              <a:t> </a:t>
            </a:r>
            <a:r>
              <a:rPr lang="ru-RU" dirty="0" smtClean="0">
                <a:latin typeface="Kelson Sans BG"/>
              </a:rPr>
              <a:t>    г. Сургута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dirty="0">
              <a:latin typeface="Kelson Sans BG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Kelson Sans BG"/>
              </a:rPr>
              <a:t>МАУ </a:t>
            </a:r>
            <a:r>
              <a:rPr lang="ru-RU" dirty="0">
                <a:latin typeface="Kelson Sans BG"/>
              </a:rPr>
              <a:t>«Сургутская филармония</a:t>
            </a:r>
            <a:r>
              <a:rPr lang="ru-RU" dirty="0" smtClean="0">
                <a:latin typeface="Kelson Sans BG"/>
              </a:rPr>
              <a:t>»</a:t>
            </a:r>
            <a:endParaRPr lang="ru-RU" dirty="0">
              <a:latin typeface="Kelson Sans BG"/>
            </a:endParaRPr>
          </a:p>
        </p:txBody>
      </p:sp>
    </p:spTree>
    <p:extLst>
      <p:ext uri="{BB962C8B-B14F-4D97-AF65-F5344CB8AC3E}">
        <p14:creationId xmlns:p14="http://schemas.microsoft.com/office/powerpoint/2010/main" val="10505308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C:\Users\User-PC\Desktop\Реклама\Архив афиш\Теплый хлеб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1535" y="607024"/>
            <a:ext cx="4033919" cy="5188245"/>
          </a:xfrm>
          <a:prstGeom prst="rect">
            <a:avLst/>
          </a:prstGeom>
          <a:noFill/>
        </p:spPr>
      </p:pic>
      <p:pic>
        <p:nvPicPr>
          <p:cNvPr id="18" name="Picture 13" descr="Похожее изображени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25939" y="5373399"/>
            <a:ext cx="2286000" cy="1318346"/>
          </a:xfrm>
          <a:prstGeom prst="rect">
            <a:avLst/>
          </a:prstGeom>
          <a:noFill/>
        </p:spPr>
      </p:pic>
      <p:pic>
        <p:nvPicPr>
          <p:cNvPr id="1037" name="Picture 13" descr="Похожее изображени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4957" y="5347855"/>
            <a:ext cx="2286000" cy="1318346"/>
          </a:xfrm>
          <a:prstGeom prst="rect">
            <a:avLst/>
          </a:prstGeom>
          <a:noFill/>
        </p:spPr>
      </p:pic>
      <p:pic>
        <p:nvPicPr>
          <p:cNvPr id="17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360218" y="229967"/>
            <a:ext cx="1580862" cy="1481146"/>
          </a:xfrm>
          <a:prstGeom prst="rect">
            <a:avLst/>
          </a:prstGeom>
          <a:noFill/>
        </p:spPr>
      </p:pic>
      <p:pic>
        <p:nvPicPr>
          <p:cNvPr id="1029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169236" y="183574"/>
            <a:ext cx="1580862" cy="1481146"/>
          </a:xfrm>
          <a:prstGeom prst="rect">
            <a:avLst/>
          </a:prstGeom>
          <a:noFill/>
        </p:spPr>
      </p:pic>
      <p:pic>
        <p:nvPicPr>
          <p:cNvPr id="13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88873" y="225138"/>
            <a:ext cx="1580862" cy="1481146"/>
          </a:xfrm>
          <a:prstGeom prst="rect">
            <a:avLst/>
          </a:prstGeom>
          <a:noFill/>
        </p:spPr>
      </p:pic>
      <p:pic>
        <p:nvPicPr>
          <p:cNvPr id="14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304802" y="4991102"/>
            <a:ext cx="1580862" cy="1481146"/>
          </a:xfrm>
          <a:prstGeom prst="rect">
            <a:avLst/>
          </a:prstGeom>
          <a:noFill/>
        </p:spPr>
      </p:pic>
      <p:pic>
        <p:nvPicPr>
          <p:cNvPr id="15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433454" y="4949537"/>
            <a:ext cx="1580862" cy="1481146"/>
          </a:xfrm>
          <a:prstGeom prst="rect">
            <a:avLst/>
          </a:prstGeom>
          <a:noFill/>
        </p:spPr>
      </p:pic>
      <p:pic>
        <p:nvPicPr>
          <p:cNvPr id="22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10196945" y="4949537"/>
            <a:ext cx="1580862" cy="1481146"/>
          </a:xfrm>
          <a:prstGeom prst="rect">
            <a:avLst/>
          </a:prstGeom>
          <a:noFill/>
        </p:spPr>
      </p:pic>
      <p:pic>
        <p:nvPicPr>
          <p:cNvPr id="23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6137565" y="4921830"/>
            <a:ext cx="1580862" cy="1481146"/>
          </a:xfrm>
          <a:prstGeom prst="rect">
            <a:avLst/>
          </a:prstGeom>
          <a:noFill/>
        </p:spPr>
      </p:pic>
      <p:pic>
        <p:nvPicPr>
          <p:cNvPr id="24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6109855" y="243823"/>
            <a:ext cx="1580862" cy="1481146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6553199" y="1163781"/>
            <a:ext cx="517475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>
                <a:latin typeface="Kelson Sans BG" pitchFamily="50" charset="-52"/>
              </a:rPr>
              <a:t>Автор пьесы – Евгения Потапова (г. Санкт-Петербург)</a:t>
            </a:r>
          </a:p>
          <a:p>
            <a:pPr algn="just"/>
            <a:r>
              <a:rPr lang="ru-RU" sz="1300" dirty="0">
                <a:latin typeface="Kelson Sans BG" pitchFamily="50" charset="-52"/>
              </a:rPr>
              <a:t>Режиссёр-постановщик – Евгения Потапова (г. Санкт-Петербург)</a:t>
            </a:r>
          </a:p>
          <a:p>
            <a:pPr algn="just"/>
            <a:r>
              <a:rPr lang="ru-RU" sz="1300" dirty="0">
                <a:latin typeface="Kelson Sans BG" pitchFamily="50" charset="-52"/>
              </a:rPr>
              <a:t>Художник-постановщик – Юлия </a:t>
            </a:r>
            <a:r>
              <a:rPr lang="ru-RU" sz="1300" dirty="0" err="1">
                <a:latin typeface="Kelson Sans BG" pitchFamily="50" charset="-52"/>
              </a:rPr>
              <a:t>Гамзина</a:t>
            </a:r>
            <a:r>
              <a:rPr lang="ru-RU" sz="1300" dirty="0">
                <a:latin typeface="Kelson Sans BG" pitchFamily="50" charset="-52"/>
              </a:rPr>
              <a:t> (г. Санкт-Петербург</a:t>
            </a:r>
            <a:r>
              <a:rPr lang="ru-RU" sz="1300" dirty="0" smtClean="0">
                <a:latin typeface="Kelson Sans BG" pitchFamily="50" charset="-52"/>
              </a:rPr>
              <a:t>)</a:t>
            </a:r>
          </a:p>
          <a:p>
            <a:pPr algn="just"/>
            <a:endParaRPr lang="ru-RU" sz="1300" dirty="0">
              <a:latin typeface="Kelson Sans BG" pitchFamily="50" charset="-52"/>
            </a:endParaRPr>
          </a:p>
          <a:p>
            <a:pPr algn="just"/>
            <a:r>
              <a:rPr lang="ru-RU" sz="1300" dirty="0">
                <a:latin typeface="Kelson Sans BG" pitchFamily="50" charset="-52"/>
              </a:rPr>
              <a:t>Продолжительность: 50 мин.</a:t>
            </a:r>
          </a:p>
        </p:txBody>
      </p:sp>
      <p:pic>
        <p:nvPicPr>
          <p:cNvPr id="26" name="Picture 2" descr="https://sun9-23.userapi.com/c855324/v855324260/14eb2e/gtf-FAs1bF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3377" y="2452256"/>
            <a:ext cx="4661932" cy="3048000"/>
          </a:xfrm>
          <a:prstGeom prst="rect">
            <a:avLst/>
          </a:prstGeom>
          <a:noFill/>
        </p:spPr>
      </p:pic>
      <p:sp>
        <p:nvSpPr>
          <p:cNvPr id="27" name="TextBox 26"/>
          <p:cNvSpPr txBox="1"/>
          <p:nvPr/>
        </p:nvSpPr>
        <p:spPr>
          <a:xfrm>
            <a:off x="6428510" y="235526"/>
            <a:ext cx="491836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Kelson Sans BG" pitchFamily="50" charset="-52"/>
              </a:rPr>
              <a:t>С</a:t>
            </a:r>
            <a:r>
              <a:rPr lang="ru-RU" sz="1400" dirty="0" smtClean="0">
                <a:latin typeface="Kelson Sans BG" pitchFamily="50" charset="-52"/>
              </a:rPr>
              <a:t>пектакль </a:t>
            </a:r>
          </a:p>
          <a:p>
            <a:pPr algn="ctr"/>
            <a:r>
              <a:rPr lang="ru-RU" sz="1400" dirty="0" smtClean="0">
                <a:latin typeface="Kelson Sans BG" pitchFamily="50" charset="-52"/>
              </a:rPr>
              <a:t>по </a:t>
            </a:r>
            <a:r>
              <a:rPr lang="ru-RU" sz="1400" dirty="0">
                <a:latin typeface="Kelson Sans BG" pitchFamily="50" charset="-52"/>
              </a:rPr>
              <a:t>мотивам рассказа К. </a:t>
            </a:r>
            <a:r>
              <a:rPr lang="ru-RU" sz="1400" dirty="0" smtClean="0">
                <a:latin typeface="Kelson Sans BG" pitchFamily="50" charset="-52"/>
              </a:rPr>
              <a:t>Г. Паустовского </a:t>
            </a:r>
          </a:p>
          <a:p>
            <a:pPr algn="ctr"/>
            <a:r>
              <a:rPr lang="ru-RU" b="1" dirty="0" smtClean="0">
                <a:latin typeface="Kelson Sans BG" pitchFamily="50" charset="-52"/>
              </a:rPr>
              <a:t>«Теплый хлеб»</a:t>
            </a:r>
            <a:endParaRPr lang="ru-RU" b="1" dirty="0">
              <a:latin typeface="Kelson Sans BG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6000693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3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5939" y="5373399"/>
            <a:ext cx="2286000" cy="1318346"/>
          </a:xfrm>
          <a:prstGeom prst="rect">
            <a:avLst/>
          </a:prstGeom>
          <a:noFill/>
        </p:spPr>
      </p:pic>
      <p:pic>
        <p:nvPicPr>
          <p:cNvPr id="1037" name="Picture 13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4957" y="5347855"/>
            <a:ext cx="2286000" cy="1318346"/>
          </a:xfrm>
          <a:prstGeom prst="rect">
            <a:avLst/>
          </a:prstGeom>
          <a:noFill/>
        </p:spPr>
      </p:pic>
      <p:pic>
        <p:nvPicPr>
          <p:cNvPr id="17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60218" y="229967"/>
            <a:ext cx="1580862" cy="1481146"/>
          </a:xfrm>
          <a:prstGeom prst="rect">
            <a:avLst/>
          </a:prstGeom>
          <a:noFill/>
        </p:spPr>
      </p:pic>
      <p:pic>
        <p:nvPicPr>
          <p:cNvPr id="1029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69236" y="183574"/>
            <a:ext cx="1580862" cy="1481146"/>
          </a:xfrm>
          <a:prstGeom prst="rect">
            <a:avLst/>
          </a:prstGeom>
          <a:noFill/>
        </p:spPr>
      </p:pic>
      <p:pic>
        <p:nvPicPr>
          <p:cNvPr id="13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8873" y="225138"/>
            <a:ext cx="1580862" cy="1481146"/>
          </a:xfrm>
          <a:prstGeom prst="rect">
            <a:avLst/>
          </a:prstGeom>
          <a:noFill/>
        </p:spPr>
      </p:pic>
      <p:pic>
        <p:nvPicPr>
          <p:cNvPr id="14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304802" y="4991102"/>
            <a:ext cx="1580862" cy="1481146"/>
          </a:xfrm>
          <a:prstGeom prst="rect">
            <a:avLst/>
          </a:prstGeom>
          <a:noFill/>
        </p:spPr>
      </p:pic>
      <p:pic>
        <p:nvPicPr>
          <p:cNvPr id="15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433454" y="4949537"/>
            <a:ext cx="1580862" cy="1481146"/>
          </a:xfrm>
          <a:prstGeom prst="rect">
            <a:avLst/>
          </a:prstGeom>
          <a:noFill/>
        </p:spPr>
      </p:pic>
      <p:pic>
        <p:nvPicPr>
          <p:cNvPr id="22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0196945" y="4949537"/>
            <a:ext cx="1580862" cy="1481146"/>
          </a:xfrm>
          <a:prstGeom prst="rect">
            <a:avLst/>
          </a:prstGeom>
          <a:noFill/>
        </p:spPr>
      </p:pic>
      <p:pic>
        <p:nvPicPr>
          <p:cNvPr id="23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6137565" y="4921830"/>
            <a:ext cx="1580862" cy="1481146"/>
          </a:xfrm>
          <a:prstGeom prst="rect">
            <a:avLst/>
          </a:prstGeom>
          <a:noFill/>
        </p:spPr>
      </p:pic>
      <p:pic>
        <p:nvPicPr>
          <p:cNvPr id="24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6109855" y="243823"/>
            <a:ext cx="1580862" cy="1481146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1030799" y="4456584"/>
            <a:ext cx="46184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dirty="0" smtClean="0">
                <a:latin typeface="Kelson Sans BG" pitchFamily="50" charset="-52"/>
              </a:rPr>
              <a:t>Это история о милосердии, взаимопомощи, взаимовыручке, доброте, о взаимоотношении между людьми и братьями нашими меньшими. О том, что озлобление сердца ведет к катастрофе, и нужно найти в себе силы осознать и исправить дурной поступок.</a:t>
            </a:r>
            <a:endParaRPr lang="ru-RU" sz="1500" dirty="0">
              <a:latin typeface="Kelson Sans BG" pitchFamily="50" charset="-52"/>
            </a:endParaRPr>
          </a:p>
        </p:txBody>
      </p:sp>
      <p:pic>
        <p:nvPicPr>
          <p:cNvPr id="22532" name="Picture 4" descr="https://sun9-52.userapi.com/c855324/v855324260/14eb6a/hbOFufRNye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3564" y="1218287"/>
            <a:ext cx="4807526" cy="3203766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6840315" y="4572001"/>
            <a:ext cx="453426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dirty="0" smtClean="0">
                <a:latin typeface="Kelson Sans BG" pitchFamily="50" charset="-52"/>
              </a:rPr>
              <a:t>Грубость и жестокость по отношению к зверю или человеку наказуемы самой природой, нужно быть острожным в своих действиях и словах, ибо пострадать от них можешь и ты сам, и твое окружение. </a:t>
            </a:r>
            <a:endParaRPr lang="ru-RU" sz="1500" dirty="0">
              <a:latin typeface="Kelson Sans BG" pitchFamily="50" charset="-52"/>
            </a:endParaRPr>
          </a:p>
        </p:txBody>
      </p:sp>
      <p:pic>
        <p:nvPicPr>
          <p:cNvPr id="22534" name="Picture 6" descr="https://sun9-27.userapi.com/c855324/v855324260/14eb4c/dxUIgEYB0R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9340" y="1218188"/>
            <a:ext cx="4829095" cy="3218139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748145" y="359770"/>
            <a:ext cx="4918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Kelson Sans BG" pitchFamily="50" charset="-52"/>
              </a:rPr>
              <a:t>С</a:t>
            </a:r>
            <a:r>
              <a:rPr lang="ru-RU" sz="1400" dirty="0" smtClean="0">
                <a:latin typeface="Kelson Sans BG" pitchFamily="50" charset="-52"/>
              </a:rPr>
              <a:t>пектакль </a:t>
            </a:r>
          </a:p>
          <a:p>
            <a:pPr algn="ctr"/>
            <a:r>
              <a:rPr lang="ru-RU" b="1" dirty="0" smtClean="0">
                <a:latin typeface="Kelson Sans BG" pitchFamily="50" charset="-52"/>
              </a:rPr>
              <a:t>«Теплый хлеб»</a:t>
            </a:r>
            <a:endParaRPr lang="ru-RU" b="1" dirty="0">
              <a:latin typeface="Kelson Sans BG" pitchFamily="50" charset="-5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453596" y="350132"/>
            <a:ext cx="4918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Kelson Sans BG" pitchFamily="50" charset="-52"/>
              </a:rPr>
              <a:t>С</a:t>
            </a:r>
            <a:r>
              <a:rPr lang="ru-RU" sz="1400" dirty="0" smtClean="0">
                <a:latin typeface="Kelson Sans BG" pitchFamily="50" charset="-52"/>
              </a:rPr>
              <a:t>пектакль </a:t>
            </a:r>
          </a:p>
          <a:p>
            <a:pPr algn="ctr"/>
            <a:r>
              <a:rPr lang="ru-RU" b="1" dirty="0" smtClean="0">
                <a:latin typeface="Kelson Sans BG" pitchFamily="50" charset="-52"/>
              </a:rPr>
              <a:t>«Теплый хлеб»</a:t>
            </a:r>
            <a:endParaRPr lang="ru-RU" b="1" dirty="0">
              <a:latin typeface="Kelson Sans BG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6000693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3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5939" y="5373399"/>
            <a:ext cx="2286000" cy="1318346"/>
          </a:xfrm>
          <a:prstGeom prst="rect">
            <a:avLst/>
          </a:prstGeom>
          <a:noFill/>
        </p:spPr>
      </p:pic>
      <p:pic>
        <p:nvPicPr>
          <p:cNvPr id="1037" name="Picture 13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4957" y="5347855"/>
            <a:ext cx="2286000" cy="1318346"/>
          </a:xfrm>
          <a:prstGeom prst="rect">
            <a:avLst/>
          </a:prstGeom>
          <a:noFill/>
        </p:spPr>
      </p:pic>
      <p:pic>
        <p:nvPicPr>
          <p:cNvPr id="17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60218" y="229967"/>
            <a:ext cx="1580862" cy="1481146"/>
          </a:xfrm>
          <a:prstGeom prst="rect">
            <a:avLst/>
          </a:prstGeom>
          <a:noFill/>
        </p:spPr>
      </p:pic>
      <p:pic>
        <p:nvPicPr>
          <p:cNvPr id="1029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69236" y="183574"/>
            <a:ext cx="1580862" cy="1481146"/>
          </a:xfrm>
          <a:prstGeom prst="rect">
            <a:avLst/>
          </a:prstGeom>
          <a:noFill/>
        </p:spPr>
      </p:pic>
      <p:pic>
        <p:nvPicPr>
          <p:cNvPr id="13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8873" y="225138"/>
            <a:ext cx="1580862" cy="1481146"/>
          </a:xfrm>
          <a:prstGeom prst="rect">
            <a:avLst/>
          </a:prstGeom>
          <a:noFill/>
        </p:spPr>
      </p:pic>
      <p:pic>
        <p:nvPicPr>
          <p:cNvPr id="14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304802" y="4991102"/>
            <a:ext cx="1580862" cy="1481146"/>
          </a:xfrm>
          <a:prstGeom prst="rect">
            <a:avLst/>
          </a:prstGeom>
          <a:noFill/>
        </p:spPr>
      </p:pic>
      <p:pic>
        <p:nvPicPr>
          <p:cNvPr id="15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433454" y="4949537"/>
            <a:ext cx="1580862" cy="1481146"/>
          </a:xfrm>
          <a:prstGeom prst="rect">
            <a:avLst/>
          </a:prstGeom>
          <a:noFill/>
        </p:spPr>
      </p:pic>
      <p:pic>
        <p:nvPicPr>
          <p:cNvPr id="22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0196945" y="4949537"/>
            <a:ext cx="1580862" cy="1481146"/>
          </a:xfrm>
          <a:prstGeom prst="rect">
            <a:avLst/>
          </a:prstGeom>
          <a:noFill/>
        </p:spPr>
      </p:pic>
      <p:pic>
        <p:nvPicPr>
          <p:cNvPr id="23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6137565" y="4921830"/>
            <a:ext cx="1580862" cy="1481146"/>
          </a:xfrm>
          <a:prstGeom prst="rect">
            <a:avLst/>
          </a:prstGeom>
          <a:noFill/>
        </p:spPr>
      </p:pic>
      <p:pic>
        <p:nvPicPr>
          <p:cNvPr id="24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6109855" y="243823"/>
            <a:ext cx="1580862" cy="1481146"/>
          </a:xfrm>
          <a:prstGeom prst="rect">
            <a:avLst/>
          </a:prstGeom>
          <a:noFill/>
        </p:spPr>
      </p:pic>
      <p:pic>
        <p:nvPicPr>
          <p:cNvPr id="22530" name="Picture 2" descr="https://sun9-33.userapi.com/c855324/v855324260/14eb42/SX6momU98X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7616" y="1246910"/>
            <a:ext cx="4822961" cy="3214051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>
            <a:off x="1053429" y="4674447"/>
            <a:ext cx="41704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dirty="0" smtClean="0">
                <a:latin typeface="Kelson Sans BG" pitchFamily="50" charset="-52"/>
              </a:rPr>
              <a:t>Искреннее раскаяние и признание своей вины дают силы исправить положение, а злоба и грубость никогда не остаются безнаказанными.</a:t>
            </a:r>
            <a:endParaRPr lang="ru-RU" sz="1500" dirty="0"/>
          </a:p>
        </p:txBody>
      </p:sp>
      <p:sp>
        <p:nvSpPr>
          <p:cNvPr id="13314" name="AutoShape 2" descr="Картинки по запросу &quot;значок награды пнг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7" name="Picture 15" descr="C:\Users\User-PC\Desktop\Литературный мир АНЭ\val78_11-51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00285" y="2969328"/>
            <a:ext cx="511459" cy="511459"/>
          </a:xfrm>
          <a:prstGeom prst="rect">
            <a:avLst/>
          </a:prstGeom>
          <a:noFill/>
        </p:spPr>
      </p:pic>
      <p:pic>
        <p:nvPicPr>
          <p:cNvPr id="38" name="Picture 15" descr="C:\Users\User-PC\Desktop\Литературный мир АНЭ\val78_11-51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68744" y="1428668"/>
            <a:ext cx="511459" cy="511459"/>
          </a:xfrm>
          <a:prstGeom prst="rect">
            <a:avLst/>
          </a:prstGeom>
          <a:noFill/>
        </p:spPr>
      </p:pic>
      <p:pic>
        <p:nvPicPr>
          <p:cNvPr id="39" name="Picture 15" descr="C:\Users\User-PC\Desktop\Литературный мир АНЭ\val78_11-51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89246" y="4431884"/>
            <a:ext cx="511459" cy="511459"/>
          </a:xfrm>
          <a:prstGeom prst="rect">
            <a:avLst/>
          </a:prstGeom>
          <a:noFill/>
        </p:spPr>
      </p:pic>
      <p:sp>
        <p:nvSpPr>
          <p:cNvPr id="26" name="TextBox 25"/>
          <p:cNvSpPr txBox="1"/>
          <p:nvPr/>
        </p:nvSpPr>
        <p:spPr>
          <a:xfrm>
            <a:off x="856682" y="395665"/>
            <a:ext cx="4918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Kelson Sans BG" pitchFamily="50" charset="-52"/>
              </a:rPr>
              <a:t>С</a:t>
            </a:r>
            <a:r>
              <a:rPr lang="ru-RU" sz="1400" dirty="0" smtClean="0">
                <a:latin typeface="Kelson Sans BG" pitchFamily="50" charset="-52"/>
              </a:rPr>
              <a:t>пектакль </a:t>
            </a:r>
          </a:p>
          <a:p>
            <a:pPr algn="ctr"/>
            <a:r>
              <a:rPr lang="ru-RU" b="1" dirty="0" smtClean="0">
                <a:latin typeface="Kelson Sans BG" pitchFamily="50" charset="-52"/>
              </a:rPr>
              <a:t>«Теплый хлеб»</a:t>
            </a:r>
            <a:endParaRPr lang="ru-RU" b="1" dirty="0">
              <a:latin typeface="Kelson Sans BG" pitchFamily="50" charset="-5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457981" y="332005"/>
            <a:ext cx="491836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Kelson Sans BG" pitchFamily="50" charset="-52"/>
              </a:rPr>
              <a:t>С</a:t>
            </a:r>
            <a:r>
              <a:rPr lang="ru-RU" sz="1400" dirty="0" smtClean="0">
                <a:latin typeface="Kelson Sans BG" pitchFamily="50" charset="-52"/>
              </a:rPr>
              <a:t>пектакль </a:t>
            </a:r>
          </a:p>
          <a:p>
            <a:pPr algn="ctr"/>
            <a:r>
              <a:rPr lang="ru-RU" sz="1400" dirty="0" smtClean="0">
                <a:latin typeface="Kelson Sans BG" pitchFamily="50" charset="-52"/>
              </a:rPr>
              <a:t>по </a:t>
            </a:r>
            <a:r>
              <a:rPr lang="ru-RU" sz="1400" dirty="0">
                <a:latin typeface="Kelson Sans BG" pitchFamily="50" charset="-52"/>
              </a:rPr>
              <a:t>мотивам рассказа К. </a:t>
            </a:r>
            <a:r>
              <a:rPr lang="ru-RU" sz="1400" dirty="0" smtClean="0">
                <a:latin typeface="Kelson Sans BG" pitchFamily="50" charset="-52"/>
              </a:rPr>
              <a:t>Г. Паустовского </a:t>
            </a:r>
          </a:p>
          <a:p>
            <a:pPr algn="ctr"/>
            <a:r>
              <a:rPr lang="ru-RU" b="1" dirty="0" smtClean="0">
                <a:latin typeface="Kelson Sans BG" pitchFamily="50" charset="-52"/>
              </a:rPr>
              <a:t>«Теплый хлеб»</a:t>
            </a:r>
            <a:endParaRPr lang="ru-RU" b="1" dirty="0">
              <a:latin typeface="Kelson Sans BG" pitchFamily="50" charset="-5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687100" y="1455503"/>
            <a:ext cx="459102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23900" algn="just">
              <a:lnSpc>
                <a:spcPct val="150000"/>
              </a:lnSpc>
            </a:pPr>
            <a:r>
              <a:rPr lang="ru-RU" sz="1600" dirty="0" smtClean="0">
                <a:latin typeface="Kelson Sans BG" pitchFamily="50" charset="-52"/>
              </a:rPr>
              <a:t>Лауреат </a:t>
            </a:r>
            <a:r>
              <a:rPr lang="en-US" sz="1600" dirty="0" smtClean="0">
                <a:latin typeface="Kelson Sans BG" pitchFamily="50" charset="-52"/>
              </a:rPr>
              <a:t>II</a:t>
            </a:r>
            <a:r>
              <a:rPr lang="ru-RU" sz="1600" dirty="0" smtClean="0">
                <a:latin typeface="Kelson Sans BG" pitchFamily="50" charset="-52"/>
              </a:rPr>
              <a:t> степени городского конкурса «Успех года – 2016» в номинации «Культурно-просветительская деятельность» </a:t>
            </a:r>
            <a:r>
              <a:rPr lang="ru-RU" sz="1600" smtClean="0">
                <a:latin typeface="Kelson Sans BG" pitchFamily="50" charset="-52"/>
              </a:rPr>
              <a:t>(2016 </a:t>
            </a:r>
            <a:r>
              <a:rPr lang="ru-RU" sz="1600" dirty="0" smtClean="0">
                <a:latin typeface="Kelson Sans BG" pitchFamily="50" charset="-52"/>
              </a:rPr>
              <a:t>г., Сургут). </a:t>
            </a:r>
          </a:p>
          <a:p>
            <a:pPr indent="723900" algn="just">
              <a:lnSpc>
                <a:spcPct val="150000"/>
              </a:lnSpc>
            </a:pPr>
            <a:r>
              <a:rPr lang="ru-RU" sz="1600" dirty="0" smtClean="0">
                <a:latin typeface="Kelson Sans BG" pitchFamily="50" charset="-52"/>
              </a:rPr>
              <a:t>Диплом участника Международного фестиваля театров кукол имени С.В. Образцова «</a:t>
            </a:r>
            <a:r>
              <a:rPr lang="ru-RU" sz="1600" dirty="0" err="1" smtClean="0">
                <a:latin typeface="Kelson Sans BG" pitchFamily="50" charset="-52"/>
              </a:rPr>
              <a:t>Образцовфест</a:t>
            </a:r>
            <a:r>
              <a:rPr lang="ru-RU" sz="1600" dirty="0" smtClean="0">
                <a:latin typeface="Kelson Sans BG" pitchFamily="50" charset="-52"/>
              </a:rPr>
              <a:t>. Регионы России. Впервые в Москве!» (2017 г.,  Москва).</a:t>
            </a:r>
          </a:p>
          <a:p>
            <a:pPr indent="723900" algn="just">
              <a:lnSpc>
                <a:spcPct val="150000"/>
              </a:lnSpc>
            </a:pPr>
            <a:r>
              <a:rPr lang="ru-RU" sz="1600" dirty="0" smtClean="0">
                <a:latin typeface="Kelson Sans BG" pitchFamily="50" charset="-52"/>
              </a:rPr>
              <a:t>Дипломант </a:t>
            </a:r>
            <a:r>
              <a:rPr lang="en-US" sz="1600" dirty="0" smtClean="0">
                <a:latin typeface="Kelson Sans BG" pitchFamily="50" charset="-52"/>
              </a:rPr>
              <a:t>V</a:t>
            </a:r>
            <a:r>
              <a:rPr lang="ru-RU" sz="1600" dirty="0" smtClean="0">
                <a:latin typeface="Kelson Sans BG" pitchFamily="50" charset="-52"/>
              </a:rPr>
              <a:t> Городского фестиваля «КУКЛАград</a:t>
            </a:r>
            <a:r>
              <a:rPr lang="ru-RU" sz="1600" dirty="0">
                <a:latin typeface="Kelson Sans BG" pitchFamily="50" charset="-52"/>
              </a:rPr>
              <a:t>-</a:t>
            </a:r>
            <a:r>
              <a:rPr lang="ru-RU" sz="1600" dirty="0" smtClean="0">
                <a:latin typeface="Kelson Sans BG" pitchFamily="50" charset="-52"/>
              </a:rPr>
              <a:t>2019» (г. Сургут) </a:t>
            </a:r>
          </a:p>
        </p:txBody>
      </p:sp>
    </p:spTree>
    <p:extLst>
      <p:ext uri="{BB962C8B-B14F-4D97-AF65-F5344CB8AC3E}">
        <p14:creationId xmlns:p14="http://schemas.microsoft.com/office/powerpoint/2010/main" val="36000693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3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5939" y="5373399"/>
            <a:ext cx="2286000" cy="1318346"/>
          </a:xfrm>
          <a:prstGeom prst="rect">
            <a:avLst/>
          </a:prstGeom>
          <a:noFill/>
        </p:spPr>
      </p:pic>
      <p:pic>
        <p:nvPicPr>
          <p:cNvPr id="1037" name="Picture 13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4957" y="5347855"/>
            <a:ext cx="2286000" cy="1318346"/>
          </a:xfrm>
          <a:prstGeom prst="rect">
            <a:avLst/>
          </a:prstGeom>
          <a:noFill/>
        </p:spPr>
      </p:pic>
      <p:pic>
        <p:nvPicPr>
          <p:cNvPr id="17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60218" y="229967"/>
            <a:ext cx="1580862" cy="1481146"/>
          </a:xfrm>
          <a:prstGeom prst="rect">
            <a:avLst/>
          </a:prstGeom>
          <a:noFill/>
        </p:spPr>
      </p:pic>
      <p:pic>
        <p:nvPicPr>
          <p:cNvPr id="1029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69236" y="183574"/>
            <a:ext cx="1580862" cy="1481146"/>
          </a:xfrm>
          <a:prstGeom prst="rect">
            <a:avLst/>
          </a:prstGeom>
          <a:noFill/>
        </p:spPr>
      </p:pic>
      <p:pic>
        <p:nvPicPr>
          <p:cNvPr id="13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8873" y="225138"/>
            <a:ext cx="1580862" cy="1481146"/>
          </a:xfrm>
          <a:prstGeom prst="rect">
            <a:avLst/>
          </a:prstGeom>
          <a:noFill/>
        </p:spPr>
      </p:pic>
      <p:pic>
        <p:nvPicPr>
          <p:cNvPr id="14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304802" y="4991102"/>
            <a:ext cx="1580862" cy="1481146"/>
          </a:xfrm>
          <a:prstGeom prst="rect">
            <a:avLst/>
          </a:prstGeom>
          <a:noFill/>
        </p:spPr>
      </p:pic>
      <p:pic>
        <p:nvPicPr>
          <p:cNvPr id="15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433454" y="4949537"/>
            <a:ext cx="1580862" cy="1481146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9005454" y="5694219"/>
            <a:ext cx="5126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990000"/>
                </a:solidFill>
              </a:rPr>
              <a:t>9</a:t>
            </a:r>
            <a:endParaRPr lang="ru-RU" sz="1600" dirty="0">
              <a:solidFill>
                <a:srgbClr val="990000"/>
              </a:solidFill>
            </a:endParaRPr>
          </a:p>
        </p:txBody>
      </p:sp>
      <p:pic>
        <p:nvPicPr>
          <p:cNvPr id="22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0196945" y="4949537"/>
            <a:ext cx="1580862" cy="1481146"/>
          </a:xfrm>
          <a:prstGeom prst="rect">
            <a:avLst/>
          </a:prstGeom>
          <a:noFill/>
        </p:spPr>
      </p:pic>
      <p:pic>
        <p:nvPicPr>
          <p:cNvPr id="23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6137565" y="4921830"/>
            <a:ext cx="1580862" cy="1481146"/>
          </a:xfrm>
          <a:prstGeom prst="rect">
            <a:avLst/>
          </a:prstGeom>
          <a:noFill/>
        </p:spPr>
      </p:pic>
      <p:pic>
        <p:nvPicPr>
          <p:cNvPr id="24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6109855" y="243823"/>
            <a:ext cx="1580862" cy="1481146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3006436" y="5749637"/>
            <a:ext cx="5126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990000"/>
                </a:solidFill>
              </a:rPr>
              <a:t>8</a:t>
            </a:r>
            <a:endParaRPr lang="ru-RU" sz="1600" dirty="0">
              <a:solidFill>
                <a:srgbClr val="99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39346" y="318653"/>
            <a:ext cx="491836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Kelson Sans BG" pitchFamily="50" charset="-52"/>
              </a:rPr>
              <a:t>По мотивам Уральского сказа </a:t>
            </a:r>
            <a:endParaRPr lang="ru-RU" sz="1400" dirty="0" smtClean="0">
              <a:latin typeface="Kelson Sans BG" pitchFamily="50" charset="-52"/>
            </a:endParaRPr>
          </a:p>
          <a:p>
            <a:pPr algn="ctr"/>
            <a:r>
              <a:rPr lang="ru-RU" sz="1400" dirty="0" smtClean="0">
                <a:latin typeface="Kelson Sans BG" pitchFamily="50" charset="-52"/>
              </a:rPr>
              <a:t>П.П</a:t>
            </a:r>
            <a:r>
              <a:rPr lang="ru-RU" sz="1400" dirty="0">
                <a:latin typeface="Kelson Sans BG" pitchFamily="50" charset="-52"/>
              </a:rPr>
              <a:t>. Бажова «Огневушка-</a:t>
            </a:r>
            <a:r>
              <a:rPr lang="ru-RU" sz="1400" dirty="0" err="1">
                <a:latin typeface="Kelson Sans BG" pitchFamily="50" charset="-52"/>
              </a:rPr>
              <a:t>Поскакушка</a:t>
            </a:r>
            <a:r>
              <a:rPr lang="ru-RU" sz="1400" dirty="0" smtClean="0">
                <a:latin typeface="Kelson Sans BG" pitchFamily="50" charset="-52"/>
              </a:rPr>
              <a:t>» </a:t>
            </a:r>
          </a:p>
          <a:p>
            <a:pPr algn="ctr"/>
            <a:r>
              <a:rPr lang="ru-RU" sz="1400" dirty="0" smtClean="0">
                <a:latin typeface="Kelson Sans BG" pitchFamily="50" charset="-52"/>
              </a:rPr>
              <a:t>спектакль </a:t>
            </a:r>
            <a:r>
              <a:rPr lang="ru-RU" b="1" dirty="0" smtClean="0">
                <a:latin typeface="Kelson Sans BG" pitchFamily="50" charset="-52"/>
              </a:rPr>
              <a:t>«Огневушка»</a:t>
            </a:r>
            <a:endParaRPr lang="ru-RU" b="1" dirty="0">
              <a:latin typeface="Kelson Sans BG" pitchFamily="50" charset="-52"/>
            </a:endParaRPr>
          </a:p>
        </p:txBody>
      </p:sp>
      <p:pic>
        <p:nvPicPr>
          <p:cNvPr id="24578" name="Picture 2" descr="C:\Users\User-PC\Desktop\Реклама\Архив афиш\Огневушк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0034" y="637309"/>
            <a:ext cx="3616038" cy="5115188"/>
          </a:xfrm>
          <a:prstGeom prst="rect">
            <a:avLst/>
          </a:prstGeom>
          <a:noFill/>
        </p:spPr>
      </p:pic>
      <p:pic>
        <p:nvPicPr>
          <p:cNvPr id="24580" name="Picture 4" descr="https://sun9-31.userapi.com/c639723/v639723254/1ba93/e3aU4Rj4ri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74873" y="2885281"/>
            <a:ext cx="4142509" cy="2760594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476661" y="1167299"/>
            <a:ext cx="489979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Kelson Sans BG"/>
                <a:ea typeface="Calibri" panose="020F0502020204030204" pitchFamily="34" charset="0"/>
                <a:cs typeface="Times New Roman" panose="02020603050405020304" pitchFamily="18" charset="0"/>
              </a:rPr>
              <a:t>Автор инсценировки, режиссёр-постановщик – Алексей Уставщиков (г. Санкт-Петербург)</a:t>
            </a:r>
          </a:p>
          <a:p>
            <a:pPr algn="just"/>
            <a:r>
              <a:rPr lang="ru-RU" sz="1400" dirty="0">
                <a:latin typeface="Kelson Sans BG"/>
                <a:ea typeface="Calibri" panose="020F0502020204030204" pitchFamily="34" charset="0"/>
                <a:cs typeface="Times New Roman" panose="02020603050405020304" pitchFamily="18" charset="0"/>
              </a:rPr>
              <a:t>Художник-постановщик – Анастасия </a:t>
            </a:r>
            <a:r>
              <a:rPr lang="ru-RU" sz="1400" dirty="0" err="1">
                <a:latin typeface="Kelson Sans BG"/>
                <a:ea typeface="Calibri" panose="020F0502020204030204" pitchFamily="34" charset="0"/>
                <a:cs typeface="Times New Roman" panose="02020603050405020304" pitchFamily="18" charset="0"/>
              </a:rPr>
              <a:t>Кардаш</a:t>
            </a:r>
            <a:r>
              <a:rPr lang="ru-RU" sz="1400" dirty="0">
                <a:latin typeface="Kelson Sans BG"/>
                <a:ea typeface="Calibri" panose="020F0502020204030204" pitchFamily="34" charset="0"/>
                <a:cs typeface="Times New Roman" panose="02020603050405020304" pitchFamily="18" charset="0"/>
              </a:rPr>
              <a:t> (г. Санкт-Петербург)</a:t>
            </a:r>
          </a:p>
          <a:p>
            <a:pPr algn="just"/>
            <a:r>
              <a:rPr lang="ru-RU" sz="1400" dirty="0">
                <a:latin typeface="Kelson Sans BG"/>
                <a:ea typeface="Calibri" panose="020F0502020204030204" pitchFamily="34" charset="0"/>
                <a:cs typeface="Times New Roman" panose="02020603050405020304" pitchFamily="18" charset="0"/>
              </a:rPr>
              <a:t>Композитор – Татьяна Алёшина (г. Санкт-Петербург</a:t>
            </a:r>
            <a:r>
              <a:rPr lang="ru-RU" sz="1400" dirty="0" smtClean="0">
                <a:latin typeface="Kelson Sans BG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algn="just"/>
            <a:endParaRPr lang="ru-RU" sz="1400" dirty="0">
              <a:latin typeface="Kelson Sans BG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>
                <a:latin typeface="Kelson Sans BG"/>
                <a:ea typeface="Calibri" panose="020F0502020204030204" pitchFamily="34" charset="0"/>
                <a:cs typeface="Times New Roman" panose="02020603050405020304" pitchFamily="18" charset="0"/>
              </a:rPr>
              <a:t>Продолжительность: 50 мин.</a:t>
            </a:r>
            <a:endParaRPr lang="ru-RU" sz="1400" dirty="0">
              <a:effectLst/>
              <a:latin typeface="Kelson Sans BG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0693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3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5939" y="5373399"/>
            <a:ext cx="2286000" cy="1318346"/>
          </a:xfrm>
          <a:prstGeom prst="rect">
            <a:avLst/>
          </a:prstGeom>
          <a:noFill/>
        </p:spPr>
      </p:pic>
      <p:pic>
        <p:nvPicPr>
          <p:cNvPr id="1037" name="Picture 13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4957" y="5347855"/>
            <a:ext cx="2286000" cy="1318346"/>
          </a:xfrm>
          <a:prstGeom prst="rect">
            <a:avLst/>
          </a:prstGeom>
          <a:noFill/>
        </p:spPr>
      </p:pic>
      <p:pic>
        <p:nvPicPr>
          <p:cNvPr id="17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60218" y="229967"/>
            <a:ext cx="1580862" cy="1481146"/>
          </a:xfrm>
          <a:prstGeom prst="rect">
            <a:avLst/>
          </a:prstGeom>
          <a:noFill/>
        </p:spPr>
      </p:pic>
      <p:pic>
        <p:nvPicPr>
          <p:cNvPr id="1029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69236" y="183574"/>
            <a:ext cx="1580862" cy="1481146"/>
          </a:xfrm>
          <a:prstGeom prst="rect">
            <a:avLst/>
          </a:prstGeom>
          <a:noFill/>
        </p:spPr>
      </p:pic>
      <p:pic>
        <p:nvPicPr>
          <p:cNvPr id="13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8873" y="225138"/>
            <a:ext cx="1580862" cy="1481146"/>
          </a:xfrm>
          <a:prstGeom prst="rect">
            <a:avLst/>
          </a:prstGeom>
          <a:noFill/>
        </p:spPr>
      </p:pic>
      <p:pic>
        <p:nvPicPr>
          <p:cNvPr id="14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304802" y="4991102"/>
            <a:ext cx="1580862" cy="1481146"/>
          </a:xfrm>
          <a:prstGeom prst="rect">
            <a:avLst/>
          </a:prstGeom>
          <a:noFill/>
        </p:spPr>
      </p:pic>
      <p:pic>
        <p:nvPicPr>
          <p:cNvPr id="15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433454" y="4949537"/>
            <a:ext cx="1580862" cy="1481146"/>
          </a:xfrm>
          <a:prstGeom prst="rect">
            <a:avLst/>
          </a:prstGeom>
          <a:noFill/>
        </p:spPr>
      </p:pic>
      <p:pic>
        <p:nvPicPr>
          <p:cNvPr id="22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0196945" y="4949537"/>
            <a:ext cx="1580862" cy="1481146"/>
          </a:xfrm>
          <a:prstGeom prst="rect">
            <a:avLst/>
          </a:prstGeom>
          <a:noFill/>
        </p:spPr>
      </p:pic>
      <p:pic>
        <p:nvPicPr>
          <p:cNvPr id="23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6137565" y="4921830"/>
            <a:ext cx="1580862" cy="1481146"/>
          </a:xfrm>
          <a:prstGeom prst="rect">
            <a:avLst/>
          </a:prstGeom>
          <a:noFill/>
        </p:spPr>
      </p:pic>
      <p:pic>
        <p:nvPicPr>
          <p:cNvPr id="24" name="Picture 5" descr="https://avatanplus.com/files/resources/mid/572366f89b6c1154624a3b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6109855" y="243823"/>
            <a:ext cx="1580862" cy="1481146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706582" y="332508"/>
            <a:ext cx="4918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Kelson Sans BG" pitchFamily="50" charset="-52"/>
              </a:rPr>
              <a:t>С</a:t>
            </a:r>
            <a:r>
              <a:rPr lang="ru-RU" sz="1400" dirty="0" smtClean="0">
                <a:latin typeface="Kelson Sans BG" pitchFamily="50" charset="-52"/>
              </a:rPr>
              <a:t>пектакль </a:t>
            </a:r>
          </a:p>
          <a:p>
            <a:pPr algn="ctr"/>
            <a:r>
              <a:rPr lang="ru-RU" b="1" dirty="0" smtClean="0">
                <a:latin typeface="Kelson Sans BG" pitchFamily="50" charset="-52"/>
              </a:rPr>
              <a:t>«Огневушка»</a:t>
            </a:r>
            <a:endParaRPr lang="ru-RU" b="1" dirty="0">
              <a:latin typeface="Kelson Sans BG" pitchFamily="50" charset="-5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39346" y="318653"/>
            <a:ext cx="4918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Kelson Sans BG" pitchFamily="50" charset="-52"/>
              </a:rPr>
              <a:t>С</a:t>
            </a:r>
            <a:r>
              <a:rPr lang="ru-RU" sz="1400" dirty="0" smtClean="0">
                <a:latin typeface="Kelson Sans BG" pitchFamily="50" charset="-52"/>
              </a:rPr>
              <a:t>пектакль </a:t>
            </a:r>
          </a:p>
          <a:p>
            <a:pPr algn="ctr"/>
            <a:r>
              <a:rPr lang="ru-RU" b="1" dirty="0" smtClean="0">
                <a:latin typeface="Kelson Sans BG" pitchFamily="50" charset="-52"/>
              </a:rPr>
              <a:t>«Огневушка»</a:t>
            </a:r>
            <a:endParaRPr lang="ru-RU" b="1" dirty="0">
              <a:latin typeface="Kelson Sans BG" pitchFamily="50" charset="-52"/>
            </a:endParaRPr>
          </a:p>
        </p:txBody>
      </p:sp>
      <p:pic>
        <p:nvPicPr>
          <p:cNvPr id="4100" name="Picture 4" descr="https://sun9-50.userapi.com/c639723/v639723254/1ba25/XKVWP0ocVT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9709" y="1298864"/>
            <a:ext cx="4731335" cy="3300845"/>
          </a:xfrm>
          <a:prstGeom prst="rect">
            <a:avLst/>
          </a:prstGeom>
          <a:noFill/>
        </p:spPr>
      </p:pic>
      <p:pic>
        <p:nvPicPr>
          <p:cNvPr id="4102" name="Picture 6" descr="https://sun9-50.userapi.com/c639723/v639723254/1ba89/b3_9puC8sU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65874" y="1304378"/>
            <a:ext cx="4941451" cy="3103849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818034" y="4634876"/>
            <a:ext cx="46271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 В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тайге старатели увидели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Огневушку-поскакушку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, предвестницу россыпей золота. Такую историю рассказывал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дедко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Ефим мальчику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Федюньке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. Правда это или небыль?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730314" y="4438879"/>
            <a:ext cx="452606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 Да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только на тех местам, где девчонка огненная плясала, люди прииск открыли. </a:t>
            </a: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 Это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сказ о том, что как бы ни было тяжело, а человеку с чистым и любящим сердцем многое в жизнь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откроется.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00693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истание 1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листание 1" id="{6EB41901-E906-4F5D-92CE-8CC78677F874}" vid="{66B04ABB-2228-4FAF-99D5-43E267AA4B8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листание 1</Template>
  <TotalTime>5742</TotalTime>
  <Words>2027</Words>
  <Application>Microsoft Office PowerPoint</Application>
  <PresentationFormat>Произвольный</PresentationFormat>
  <Paragraphs>226</Paragraphs>
  <Slides>27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листание 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Никитина Юлия Сергеевна</cp:lastModifiedBy>
  <cp:revision>126</cp:revision>
  <dcterms:created xsi:type="dcterms:W3CDTF">2016-11-15T09:14:47Z</dcterms:created>
  <dcterms:modified xsi:type="dcterms:W3CDTF">2024-11-06T07:25:37Z</dcterms:modified>
</cp:coreProperties>
</file>