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9" r:id="rId4"/>
    <p:sldId id="280" r:id="rId5"/>
    <p:sldId id="263" r:id="rId6"/>
    <p:sldId id="268" r:id="rId7"/>
    <p:sldId id="269" r:id="rId8"/>
    <p:sldId id="271" r:id="rId9"/>
    <p:sldId id="272" r:id="rId10"/>
    <p:sldId id="273" r:id="rId11"/>
    <p:sldId id="274" r:id="rId12"/>
    <p:sldId id="277" r:id="rId13"/>
    <p:sldId id="27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50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7B73C5-F9A4-4581-A940-B217F830CFF3}" type="datetimeFigureOut">
              <a:rPr lang="ru-RU" smtClean="0"/>
              <a:t>10.10.2024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74CE5D-EF74-4336-9B66-AE241C3C7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3897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4CE5D-EF74-4336-9B66-AE241C3C7C3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7318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7DB52-F7ED-486B-9281-E5DBE29D4253}" type="datetimeFigureOut">
              <a:rPr lang="ru-RU" smtClean="0"/>
              <a:t>10.10.2024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35902-0B9C-45D7-B17A-76A5B47587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8802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7DB52-F7ED-486B-9281-E5DBE29D4253}" type="datetimeFigureOut">
              <a:rPr lang="ru-RU" smtClean="0"/>
              <a:t>10.10.2024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35902-0B9C-45D7-B17A-76A5B47587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423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7DB52-F7ED-486B-9281-E5DBE29D4253}" type="datetimeFigureOut">
              <a:rPr lang="ru-RU" smtClean="0"/>
              <a:t>10.10.2024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35902-0B9C-45D7-B17A-76A5B47587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462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7DB52-F7ED-486B-9281-E5DBE29D4253}" type="datetimeFigureOut">
              <a:rPr lang="ru-RU" smtClean="0"/>
              <a:t>10.10.2024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35902-0B9C-45D7-B17A-76A5B47587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242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7DB52-F7ED-486B-9281-E5DBE29D4253}" type="datetimeFigureOut">
              <a:rPr lang="ru-RU" smtClean="0"/>
              <a:t>10.10.2024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35902-0B9C-45D7-B17A-76A5B47587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72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7DB52-F7ED-486B-9281-E5DBE29D4253}" type="datetimeFigureOut">
              <a:rPr lang="ru-RU" smtClean="0"/>
              <a:t>10.10.2024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35902-0B9C-45D7-B17A-76A5B47587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754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7DB52-F7ED-486B-9281-E5DBE29D4253}" type="datetimeFigureOut">
              <a:rPr lang="ru-RU" smtClean="0"/>
              <a:t>10.10.2024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35902-0B9C-45D7-B17A-76A5B47587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3812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7DB52-F7ED-486B-9281-E5DBE29D4253}" type="datetimeFigureOut">
              <a:rPr lang="ru-RU" smtClean="0"/>
              <a:t>10.10.2024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35902-0B9C-45D7-B17A-76A5B47587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279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7DB52-F7ED-486B-9281-E5DBE29D4253}" type="datetimeFigureOut">
              <a:rPr lang="ru-RU" smtClean="0"/>
              <a:t>10.10.2024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35902-0B9C-45D7-B17A-76A5B47587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2915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7DB52-F7ED-486B-9281-E5DBE29D4253}" type="datetimeFigureOut">
              <a:rPr lang="ru-RU" smtClean="0"/>
              <a:t>10.10.2024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35902-0B9C-45D7-B17A-76A5B47587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705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7DB52-F7ED-486B-9281-E5DBE29D4253}" type="datetimeFigureOut">
              <a:rPr lang="ru-RU" smtClean="0"/>
              <a:t>10.10.2024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35902-0B9C-45D7-B17A-76A5B47587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5413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D7DB52-F7ED-486B-9281-E5DBE29D4253}" type="datetimeFigureOut">
              <a:rPr lang="ru-RU" smtClean="0"/>
              <a:t>10.10.2024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35902-0B9C-45D7-B17A-76A5B47587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800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3.jpeg"/><Relationship Id="rId7" Type="http://schemas.openxmlformats.org/officeDocument/2006/relationships/image" Target="../media/image46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9.jpeg"/><Relationship Id="rId7" Type="http://schemas.openxmlformats.org/officeDocument/2006/relationships/image" Target="../media/image52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51.jpeg"/><Relationship Id="rId4" Type="http://schemas.openxmlformats.org/officeDocument/2006/relationships/image" Target="../media/image50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5.jpeg"/><Relationship Id="rId7" Type="http://schemas.openxmlformats.org/officeDocument/2006/relationships/image" Target="../media/image3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5.jpeg"/><Relationship Id="rId7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31019" y="6058024"/>
            <a:ext cx="2549770" cy="363293"/>
          </a:xfrm>
          <a:solidFill>
            <a:srgbClr val="FF0000"/>
          </a:solidFill>
        </p:spPr>
        <p:txBody>
          <a:bodyPr>
            <a:normAutofit fontScale="92500" lnSpcReduction="1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10 октября 2024 </a:t>
            </a:r>
            <a:endParaRPr lang="ru-RU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1725254"/>
              </p:ext>
            </p:extLst>
          </p:nvPr>
        </p:nvGraphicFramePr>
        <p:xfrm>
          <a:off x="1" y="1363793"/>
          <a:ext cx="11755315" cy="38607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4822">
                  <a:extLst>
                    <a:ext uri="{9D8B030D-6E8A-4147-A177-3AD203B41FA5}">
                      <a16:colId xmlns:a16="http://schemas.microsoft.com/office/drawing/2014/main" val="248958518"/>
                    </a:ext>
                  </a:extLst>
                </a:gridCol>
                <a:gridCol w="10180493">
                  <a:extLst>
                    <a:ext uri="{9D8B030D-6E8A-4147-A177-3AD203B41FA5}">
                      <a16:colId xmlns:a16="http://schemas.microsoft.com/office/drawing/2014/main" val="2707924698"/>
                    </a:ext>
                  </a:extLst>
                </a:gridCol>
              </a:tblGrid>
              <a:tr h="30451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800" dirty="0" smtClean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Патриотическое воспитание </a:t>
                      </a:r>
                      <a:br>
                        <a:rPr lang="ru-RU" sz="4800" dirty="0" smtClean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4800" dirty="0" smtClean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 метод работы </a:t>
                      </a:r>
                      <a:br>
                        <a:rPr lang="ru-RU" sz="4800" dirty="0" smtClean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4800" dirty="0" smtClean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 профилактике правонарушений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800" dirty="0" smtClean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снижению уровня преступности </a:t>
                      </a:r>
                      <a:br>
                        <a:rPr lang="ru-RU" sz="4800" dirty="0" smtClean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4800" dirty="0" smtClean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молодежной среде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6769886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62" y="265042"/>
            <a:ext cx="847833" cy="10364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5" t="20173" r="27439" b="14002"/>
          <a:stretch/>
        </p:blipFill>
        <p:spPr>
          <a:xfrm>
            <a:off x="10313377" y="202752"/>
            <a:ext cx="1441939" cy="116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84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33773" y="729136"/>
            <a:ext cx="5745044" cy="474784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latin typeface="+mn-lt"/>
              </a:rPr>
            </a:br>
            <a:endParaRPr lang="ru-RU" sz="18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8044962" y="62934"/>
            <a:ext cx="3991420" cy="8283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Духовно-нравственное развитие </a:t>
            </a:r>
          </a:p>
          <a:p>
            <a:r>
              <a:rPr lang="ru-RU" sz="16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с Приходом Храма Вознесения Господня п. Горноправдинск</a:t>
            </a:r>
            <a:endParaRPr lang="ru-RU" sz="16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962" y="1025396"/>
            <a:ext cx="4076261" cy="29102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06" y="3341492"/>
            <a:ext cx="3566529" cy="23788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24"/>
          <a:stretch/>
        </p:blipFill>
        <p:spPr>
          <a:xfrm>
            <a:off x="61546" y="5831720"/>
            <a:ext cx="8236218" cy="10262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12" y="205470"/>
            <a:ext cx="3422223" cy="29597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586" y="4069787"/>
            <a:ext cx="3931796" cy="262247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738" y="239481"/>
            <a:ext cx="3901000" cy="292575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659" y="3341492"/>
            <a:ext cx="3871079" cy="287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21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33773" y="729136"/>
            <a:ext cx="5745044" cy="474784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latin typeface="+mn-lt"/>
              </a:rPr>
            </a:br>
            <a:endParaRPr lang="ru-RU" sz="18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8007149" y="-57054"/>
            <a:ext cx="4184851" cy="82831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Духовно-нравственное развитие </a:t>
            </a:r>
          </a:p>
          <a:p>
            <a:r>
              <a:rPr lang="ru-RU" sz="16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с Храмом иконы Божьей Матери «</a:t>
            </a:r>
            <a:r>
              <a:rPr lang="ru-RU" sz="16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Скоропослушница</a:t>
            </a:r>
            <a:r>
              <a:rPr lang="ru-RU" sz="16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п. Луговской</a:t>
            </a:r>
            <a:endParaRPr lang="ru-RU" sz="16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243" y="798771"/>
            <a:ext cx="4594504" cy="25872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55" y="3536263"/>
            <a:ext cx="3909983" cy="23194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66" y="771256"/>
            <a:ext cx="3523082" cy="26423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342" y="798771"/>
            <a:ext cx="3449707" cy="258728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24"/>
          <a:stretch/>
        </p:blipFill>
        <p:spPr>
          <a:xfrm>
            <a:off x="0" y="5831720"/>
            <a:ext cx="8236218" cy="10262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9"/>
          <a:stretch/>
        </p:blipFill>
        <p:spPr>
          <a:xfrm>
            <a:off x="4284399" y="3536263"/>
            <a:ext cx="4310382" cy="248506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791" y="3579264"/>
            <a:ext cx="3256085" cy="244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73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33773" y="729136"/>
            <a:ext cx="5745044" cy="474784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latin typeface="+mn-lt"/>
              </a:rPr>
            </a:br>
            <a:endParaRPr lang="ru-RU" sz="18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9452013" y="-99174"/>
            <a:ext cx="2353299" cy="82831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rgbClr val="3333FF"/>
                </a:solidFill>
                <a:latin typeface="+mn-lt"/>
              </a:rPr>
              <a:t>Экскурсии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36" y="314981"/>
            <a:ext cx="3800333" cy="28502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885" y="314981"/>
            <a:ext cx="3800333" cy="28502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60" y="3310282"/>
            <a:ext cx="3604849" cy="27036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969" y="729136"/>
            <a:ext cx="3343175" cy="25073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811" y="3392680"/>
            <a:ext cx="3465489" cy="259911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24"/>
          <a:stretch/>
        </p:blipFill>
        <p:spPr>
          <a:xfrm>
            <a:off x="0" y="5913823"/>
            <a:ext cx="8236218" cy="10262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828" y="3392680"/>
            <a:ext cx="3742445" cy="270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30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63434" y="526913"/>
            <a:ext cx="5745044" cy="474784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latin typeface="+mn-lt"/>
              </a:rPr>
            </a:br>
            <a:endParaRPr lang="ru-RU" sz="18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4510736" y="-178305"/>
            <a:ext cx="2208655" cy="82831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rgbClr val="3333FF"/>
                </a:solidFill>
                <a:latin typeface="+mn-lt"/>
              </a:rPr>
              <a:t>Проекты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24"/>
          <a:stretch/>
        </p:blipFill>
        <p:spPr>
          <a:xfrm>
            <a:off x="0" y="5831720"/>
            <a:ext cx="8236218" cy="1026280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818483" y="3575442"/>
            <a:ext cx="10979989" cy="24736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грантового конкурса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социальных инвестиций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Газпромнефть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«Родные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города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»: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Автозавод будущего</a:t>
            </a:r>
            <a:r>
              <a:rPr lang="ru-RU" sz="20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 2017 год</a:t>
            </a:r>
          </a:p>
          <a:p>
            <a:pPr algn="just"/>
            <a:r>
              <a:rPr lang="ru-RU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Авиамодельный клуб «Авиа-Байт» </a:t>
            </a:r>
            <a:r>
              <a:rPr lang="ru-RU" sz="20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–2018 год</a:t>
            </a:r>
          </a:p>
          <a:p>
            <a:pPr algn="just"/>
            <a:r>
              <a:rPr lang="ru-RU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Студия песочной анимации и рисования песком «Арт-Мастер» </a:t>
            </a:r>
            <a:r>
              <a:rPr lang="ru-RU" sz="20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–2019 год </a:t>
            </a:r>
          </a:p>
          <a:p>
            <a:pPr algn="just"/>
            <a:r>
              <a:rPr lang="ru-RU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Калейдоскоп здоровья </a:t>
            </a:r>
            <a:r>
              <a:rPr lang="ru-RU" sz="20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–2019 год </a:t>
            </a:r>
          </a:p>
          <a:p>
            <a:pPr algn="just"/>
            <a:endParaRPr lang="ru-RU" sz="20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регионального конкурса на создание новых мест в дополнительном образовании </a:t>
            </a:r>
            <a:r>
              <a:rPr lang="ru-RU" sz="20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–2020 год</a:t>
            </a:r>
          </a:p>
          <a:p>
            <a:pPr algn="just"/>
            <a:endParaRPr lang="ru-RU" sz="20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конкурса программ досуга и занятости (Программа «Защитники Отечества») </a:t>
            </a:r>
            <a:r>
              <a:rPr lang="ru-RU" sz="20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–2023 год</a:t>
            </a:r>
          </a:p>
          <a:p>
            <a:pPr algn="just"/>
            <a:endParaRPr lang="ru-RU" sz="20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Память неподвластна временам </a:t>
            </a:r>
            <a:r>
              <a:rPr lang="ru-RU" sz="20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–победитель конкурса на получение гранта Губернатора ХМАО-Югры, 2024 год</a:t>
            </a:r>
          </a:p>
          <a:p>
            <a:pPr algn="just"/>
            <a:endParaRPr lang="ru-RU" sz="2000" b="1" dirty="0" smtClean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Память </a:t>
            </a:r>
            <a:r>
              <a:rPr lang="ru-RU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неподвластна временам </a:t>
            </a:r>
            <a:r>
              <a:rPr lang="ru-RU" sz="20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–победитель </a:t>
            </a:r>
            <a:r>
              <a:rPr lang="ru-RU" sz="20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 </a:t>
            </a:r>
            <a:r>
              <a:rPr lang="ru-RU" sz="20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Всероссийского конкурса общественного движения «Движение первых», 2024 год</a:t>
            </a:r>
            <a:endParaRPr lang="ru-RU" sz="20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2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8387861" y="531202"/>
            <a:ext cx="3499339" cy="13664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обучающихся – 1 560 </a:t>
            </a:r>
            <a:br>
              <a:rPr lang="ru-RU" sz="16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центра – 46%</a:t>
            </a:r>
            <a:br>
              <a:rPr lang="ru-RU" sz="16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школ и детских садов – 54%</a:t>
            </a:r>
            <a:br>
              <a:rPr lang="ru-RU" sz="16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кружков – 119  </a:t>
            </a:r>
            <a:endParaRPr lang="ru-RU" sz="16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24"/>
          <a:stretch/>
        </p:blipFill>
        <p:spPr>
          <a:xfrm>
            <a:off x="0" y="5353050"/>
            <a:ext cx="12077700" cy="1504950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05508" y="531203"/>
            <a:ext cx="6734907" cy="46401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</a:t>
            </a:r>
            <a:r>
              <a:rPr lang="ru-RU" sz="1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дополнительных </a:t>
            </a:r>
            <a:r>
              <a:rPr lang="ru-RU" sz="1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 </a:t>
            </a:r>
            <a:r>
              <a:rPr lang="ru-RU" sz="1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физкультурно-спортивной, художественной, технической, </a:t>
            </a:r>
            <a:r>
              <a:rPr lang="ru-RU" sz="1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туристско-краеведческой</a:t>
            </a:r>
            <a:r>
              <a:rPr lang="ru-RU" sz="1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естественнонаучной,  </a:t>
            </a:r>
            <a:r>
              <a:rPr lang="ru-RU" sz="1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социально-гуманитарной направленностей </a:t>
            </a:r>
          </a:p>
          <a:p>
            <a:pPr algn="l"/>
            <a:endParaRPr lang="ru-RU" sz="1600" dirty="0" smtClean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</a:t>
            </a:r>
            <a:r>
              <a:rPr lang="ru-RU" sz="1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всероссийского военно-патриотического движения «</a:t>
            </a:r>
            <a:r>
              <a:rPr lang="ru-RU" sz="1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Юнармия</a:t>
            </a:r>
            <a:r>
              <a:rPr lang="ru-RU" sz="16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l"/>
            <a:endParaRPr lang="ru-RU" sz="1600" dirty="0" smtClean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6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олонтерская и деятельность</a:t>
            </a:r>
          </a:p>
          <a:p>
            <a:pPr algn="l"/>
            <a:endParaRPr lang="ru-RU" sz="16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6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роектная деятельность </a:t>
            </a:r>
          </a:p>
          <a:p>
            <a:pPr algn="l"/>
            <a:endParaRPr lang="ru-RU" sz="1600" dirty="0" smtClean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</a:t>
            </a:r>
            <a:r>
              <a:rPr lang="ru-RU" sz="1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патриотического и духовно-нравственного воспитания </a:t>
            </a:r>
            <a:r>
              <a:rPr lang="ru-RU" sz="16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</a:p>
          <a:p>
            <a:pPr algn="l"/>
            <a:endParaRPr lang="ru-RU" sz="1600" dirty="0" smtClean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профильные военно-патриотические лагеря</a:t>
            </a:r>
            <a:endParaRPr lang="ru-RU" sz="16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0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3182815" y="235195"/>
            <a:ext cx="7156939" cy="5920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 воспитание 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764" y="2007210"/>
            <a:ext cx="4799136" cy="359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77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037493"/>
            <a:ext cx="6418385" cy="1230922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rgbClr val="3333FF"/>
                </a:solidFill>
                <a:latin typeface="+mn-lt"/>
              </a:rPr>
              <a:t>На базе Центра 4 клуба:</a:t>
            </a:r>
            <a:r>
              <a:rPr lang="ru-RU" sz="2400" b="1" dirty="0">
                <a:solidFill>
                  <a:srgbClr val="3333FF"/>
                </a:solidFill>
              </a:rPr>
              <a:t/>
            </a:r>
            <a:br>
              <a:rPr lang="ru-RU" sz="2400" b="1" dirty="0">
                <a:solidFill>
                  <a:srgbClr val="3333FF"/>
                </a:solidFill>
              </a:rPr>
            </a:br>
            <a:r>
              <a:rPr lang="ru-RU" sz="1600" dirty="0" smtClean="0">
                <a:solidFill>
                  <a:srgbClr val="3333FF"/>
                </a:solidFill>
                <a:latin typeface="+mn-lt"/>
              </a:rPr>
              <a:t>ВПК «</a:t>
            </a:r>
            <a:r>
              <a:rPr lang="ru-RU" sz="1600" dirty="0" err="1" smtClean="0">
                <a:solidFill>
                  <a:srgbClr val="3333FF"/>
                </a:solidFill>
                <a:latin typeface="+mn-lt"/>
              </a:rPr>
              <a:t>Ротоборец</a:t>
            </a:r>
            <a:r>
              <a:rPr lang="ru-RU" sz="1600" dirty="0" smtClean="0">
                <a:solidFill>
                  <a:srgbClr val="3333FF"/>
                </a:solidFill>
                <a:latin typeface="+mn-lt"/>
              </a:rPr>
              <a:t>» п. Горноправдинск (охват – 40 детей)</a:t>
            </a:r>
            <a:br>
              <a:rPr lang="ru-RU" sz="1600" dirty="0" smtClean="0">
                <a:solidFill>
                  <a:srgbClr val="3333FF"/>
                </a:solidFill>
                <a:latin typeface="+mn-lt"/>
              </a:rPr>
            </a:br>
            <a:r>
              <a:rPr lang="ru-RU" sz="1600" dirty="0" smtClean="0">
                <a:solidFill>
                  <a:srgbClr val="3333FF"/>
                </a:solidFill>
                <a:latin typeface="+mn-lt"/>
              </a:rPr>
              <a:t>ВПК «Вымпел» п. Луговской </a:t>
            </a:r>
            <a:r>
              <a:rPr lang="ru-RU" sz="1600" dirty="0">
                <a:solidFill>
                  <a:srgbClr val="3333FF"/>
                </a:solidFill>
                <a:latin typeface="+mn-lt"/>
              </a:rPr>
              <a:t>(охват – </a:t>
            </a:r>
            <a:r>
              <a:rPr lang="ru-RU" sz="1600" dirty="0" smtClean="0">
                <a:solidFill>
                  <a:srgbClr val="3333FF"/>
                </a:solidFill>
                <a:latin typeface="+mn-lt"/>
              </a:rPr>
              <a:t>30 </a:t>
            </a:r>
            <a:r>
              <a:rPr lang="ru-RU" sz="1600" dirty="0">
                <a:solidFill>
                  <a:srgbClr val="3333FF"/>
                </a:solidFill>
                <a:latin typeface="+mn-lt"/>
              </a:rPr>
              <a:t>детей</a:t>
            </a:r>
            <a:r>
              <a:rPr lang="ru-RU" sz="1600" dirty="0" smtClean="0">
                <a:solidFill>
                  <a:srgbClr val="3333FF"/>
                </a:solidFill>
                <a:latin typeface="+mn-lt"/>
              </a:rPr>
              <a:t>)</a:t>
            </a:r>
            <a:r>
              <a:rPr lang="ru-RU" sz="1600" dirty="0">
                <a:solidFill>
                  <a:srgbClr val="3333FF"/>
                </a:solidFill>
                <a:latin typeface="+mn-lt"/>
              </a:rPr>
              <a:t/>
            </a:r>
            <a:br>
              <a:rPr lang="ru-RU" sz="1600" dirty="0">
                <a:solidFill>
                  <a:srgbClr val="3333FF"/>
                </a:solidFill>
                <a:latin typeface="+mn-lt"/>
              </a:rPr>
            </a:br>
            <a:r>
              <a:rPr lang="ru-RU" sz="1600" dirty="0" smtClean="0">
                <a:solidFill>
                  <a:srgbClr val="3333FF"/>
                </a:solidFill>
                <a:latin typeface="+mn-lt"/>
              </a:rPr>
              <a:t>Юнармейский отряд «Юные патриоты» п. Луговской </a:t>
            </a:r>
            <a:r>
              <a:rPr lang="ru-RU" sz="1600" dirty="0">
                <a:solidFill>
                  <a:srgbClr val="3333FF"/>
                </a:solidFill>
                <a:latin typeface="Calibri" panose="020F0502020204030204"/>
              </a:rPr>
              <a:t>(охват – 30 детей</a:t>
            </a:r>
            <a:r>
              <a:rPr lang="ru-RU" sz="1600" dirty="0" smtClean="0">
                <a:solidFill>
                  <a:srgbClr val="3333FF"/>
                </a:solidFill>
                <a:latin typeface="Calibri" panose="020F0502020204030204"/>
              </a:rPr>
              <a:t>)</a:t>
            </a:r>
            <a:r>
              <a:rPr lang="ru-RU" sz="1600" dirty="0" smtClean="0">
                <a:solidFill>
                  <a:srgbClr val="3333FF"/>
                </a:solidFill>
                <a:latin typeface="+mn-lt"/>
              </a:rPr>
              <a:t/>
            </a:r>
            <a:br>
              <a:rPr lang="ru-RU" sz="1600" dirty="0" smtClean="0">
                <a:solidFill>
                  <a:srgbClr val="3333FF"/>
                </a:solidFill>
                <a:latin typeface="+mn-lt"/>
              </a:rPr>
            </a:br>
            <a:r>
              <a:rPr lang="ru-RU" sz="1600" dirty="0" smtClean="0">
                <a:solidFill>
                  <a:srgbClr val="3333FF"/>
                </a:solidFill>
                <a:latin typeface="+mn-lt"/>
              </a:rPr>
              <a:t>ВПК «Патриоты России» д. Ярки </a:t>
            </a:r>
            <a:r>
              <a:rPr lang="ru-RU" sz="1600" dirty="0">
                <a:solidFill>
                  <a:srgbClr val="3333FF"/>
                </a:solidFill>
                <a:latin typeface="Calibri" panose="020F0502020204030204"/>
              </a:rPr>
              <a:t>(охват – </a:t>
            </a:r>
            <a:r>
              <a:rPr lang="ru-RU" sz="1600" dirty="0" smtClean="0">
                <a:solidFill>
                  <a:srgbClr val="3333FF"/>
                </a:solidFill>
                <a:latin typeface="Calibri" panose="020F0502020204030204"/>
              </a:rPr>
              <a:t>28 </a:t>
            </a:r>
            <a:r>
              <a:rPr lang="ru-RU" sz="1600" dirty="0">
                <a:solidFill>
                  <a:srgbClr val="3333FF"/>
                </a:solidFill>
                <a:latin typeface="Calibri" panose="020F0502020204030204"/>
              </a:rPr>
              <a:t>детей</a:t>
            </a:r>
            <a:r>
              <a:rPr lang="ru-RU" sz="1600" dirty="0" smtClean="0">
                <a:solidFill>
                  <a:srgbClr val="3333FF"/>
                </a:solidFill>
                <a:latin typeface="Calibri" panose="020F0502020204030204"/>
              </a:rPr>
              <a:t>)</a:t>
            </a:r>
            <a:endParaRPr lang="ru-RU" sz="1600" dirty="0">
              <a:solidFill>
                <a:srgbClr val="3333FF"/>
              </a:solidFill>
              <a:latin typeface="+mn-lt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654667" y="-94701"/>
            <a:ext cx="6028593" cy="82831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srgbClr val="3333FF"/>
                </a:solidFill>
                <a:latin typeface="+mn-lt"/>
              </a:rPr>
              <a:t>Военно-патриотические клубы</a:t>
            </a:r>
            <a:endParaRPr lang="ru-RU" sz="3200" b="1" dirty="0">
              <a:solidFill>
                <a:srgbClr val="3333FF"/>
              </a:solidFill>
              <a:latin typeface="+mn-lt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708532" y="683328"/>
            <a:ext cx="5653454" cy="23761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latin typeface="+mn-lt"/>
              </a:rPr>
            </a:br>
            <a:r>
              <a:rPr lang="ru-RU" sz="2400" b="1" dirty="0" smtClean="0">
                <a:solidFill>
                  <a:srgbClr val="3333FF"/>
                </a:solidFill>
                <a:latin typeface="+mn-lt"/>
              </a:rPr>
              <a:t>На базе школ района – 6 клубов:</a:t>
            </a:r>
            <a:br>
              <a:rPr lang="ru-RU" sz="2400" b="1" dirty="0" smtClean="0">
                <a:solidFill>
                  <a:srgbClr val="3333FF"/>
                </a:solidFill>
                <a:latin typeface="+mn-lt"/>
              </a:rPr>
            </a:br>
            <a:r>
              <a:rPr lang="ru-RU" sz="1800" dirty="0" smtClean="0">
                <a:solidFill>
                  <a:srgbClr val="3333FF"/>
                </a:solidFill>
                <a:latin typeface="+mn-lt"/>
              </a:rPr>
              <a:t>ВПК «Юнармия» п. Выкатной  </a:t>
            </a:r>
            <a:r>
              <a:rPr lang="ru-RU" sz="1600" dirty="0">
                <a:solidFill>
                  <a:srgbClr val="3333FF"/>
                </a:solidFill>
                <a:latin typeface="Calibri" panose="020F0502020204030204"/>
              </a:rPr>
              <a:t>(охват – </a:t>
            </a:r>
            <a:r>
              <a:rPr lang="ru-RU" sz="1600" dirty="0" smtClean="0">
                <a:solidFill>
                  <a:srgbClr val="3333FF"/>
                </a:solidFill>
                <a:latin typeface="Calibri" panose="020F0502020204030204"/>
              </a:rPr>
              <a:t>12 </a:t>
            </a:r>
            <a:r>
              <a:rPr lang="ru-RU" sz="1600" dirty="0">
                <a:solidFill>
                  <a:srgbClr val="3333FF"/>
                </a:solidFill>
                <a:latin typeface="Calibri" panose="020F0502020204030204"/>
              </a:rPr>
              <a:t>детей</a:t>
            </a:r>
            <a:r>
              <a:rPr lang="ru-RU" sz="1600" dirty="0" smtClean="0">
                <a:solidFill>
                  <a:srgbClr val="3333FF"/>
                </a:solidFill>
                <a:latin typeface="Calibri" panose="020F0502020204030204"/>
              </a:rPr>
              <a:t>)</a:t>
            </a:r>
            <a:r>
              <a:rPr lang="ru-RU" sz="1800" dirty="0" smtClean="0">
                <a:solidFill>
                  <a:srgbClr val="3333FF"/>
                </a:solidFill>
                <a:latin typeface="+mn-lt"/>
              </a:rPr>
              <a:t/>
            </a:r>
            <a:br>
              <a:rPr lang="ru-RU" sz="1800" dirty="0" smtClean="0">
                <a:solidFill>
                  <a:srgbClr val="3333FF"/>
                </a:solidFill>
                <a:latin typeface="+mn-lt"/>
              </a:rPr>
            </a:br>
            <a:r>
              <a:rPr lang="ru-RU" sz="1800" dirty="0" smtClean="0">
                <a:solidFill>
                  <a:srgbClr val="3333FF"/>
                </a:solidFill>
                <a:latin typeface="+mn-lt"/>
              </a:rPr>
              <a:t>ВПК «России славные сыны» с. Кышик </a:t>
            </a:r>
            <a:r>
              <a:rPr lang="ru-RU" sz="1600" dirty="0">
                <a:solidFill>
                  <a:srgbClr val="3333FF"/>
                </a:solidFill>
                <a:latin typeface="Calibri" panose="020F0502020204030204"/>
                <a:ea typeface="+mn-ea"/>
                <a:cs typeface="+mn-cs"/>
              </a:rPr>
              <a:t>(охват – </a:t>
            </a:r>
            <a:r>
              <a:rPr lang="ru-RU" sz="1600" dirty="0" smtClean="0">
                <a:solidFill>
                  <a:srgbClr val="3333FF"/>
                </a:solidFill>
                <a:latin typeface="Calibri" panose="020F0502020204030204"/>
                <a:ea typeface="+mn-ea"/>
                <a:cs typeface="+mn-cs"/>
              </a:rPr>
              <a:t>15 </a:t>
            </a:r>
            <a:r>
              <a:rPr lang="ru-RU" sz="1600" dirty="0">
                <a:solidFill>
                  <a:srgbClr val="3333FF"/>
                </a:solidFill>
                <a:latin typeface="Calibri" panose="020F0502020204030204"/>
                <a:ea typeface="+mn-ea"/>
                <a:cs typeface="+mn-cs"/>
              </a:rPr>
              <a:t>детей</a:t>
            </a:r>
            <a:r>
              <a:rPr lang="ru-RU" sz="1600" dirty="0" smtClean="0">
                <a:solidFill>
                  <a:srgbClr val="3333FF"/>
                </a:solidFill>
                <a:latin typeface="Calibri" panose="020F0502020204030204"/>
                <a:ea typeface="+mn-ea"/>
                <a:cs typeface="+mn-cs"/>
              </a:rPr>
              <a:t>)</a:t>
            </a:r>
            <a:r>
              <a:rPr lang="ru-RU" sz="1800" dirty="0">
                <a:solidFill>
                  <a:srgbClr val="3333FF"/>
                </a:solidFill>
                <a:latin typeface="Calibri" panose="020F0502020204030204"/>
                <a:ea typeface="+mn-ea"/>
                <a:cs typeface="+mn-cs"/>
              </a:rPr>
              <a:t/>
            </a:r>
            <a:br>
              <a:rPr lang="ru-RU" sz="1800" dirty="0">
                <a:solidFill>
                  <a:srgbClr val="3333FF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ru-RU" sz="1800" dirty="0" smtClean="0">
                <a:solidFill>
                  <a:srgbClr val="3333FF"/>
                </a:solidFill>
                <a:latin typeface="+mn-lt"/>
              </a:rPr>
              <a:t>ВПК «Юный патриот» с. Селиярово  </a:t>
            </a:r>
            <a:r>
              <a:rPr lang="ru-RU" sz="1600" dirty="0">
                <a:solidFill>
                  <a:srgbClr val="3333FF"/>
                </a:solidFill>
                <a:latin typeface="Calibri" panose="020F0502020204030204"/>
                <a:ea typeface="+mn-ea"/>
                <a:cs typeface="+mn-cs"/>
              </a:rPr>
              <a:t>(охват – </a:t>
            </a:r>
            <a:r>
              <a:rPr lang="ru-RU" sz="1600" dirty="0" smtClean="0">
                <a:solidFill>
                  <a:srgbClr val="3333FF"/>
                </a:solidFill>
                <a:latin typeface="Calibri" panose="020F0502020204030204"/>
                <a:ea typeface="+mn-ea"/>
                <a:cs typeface="+mn-cs"/>
              </a:rPr>
              <a:t>11 </a:t>
            </a:r>
            <a:r>
              <a:rPr lang="ru-RU" sz="1600" dirty="0">
                <a:solidFill>
                  <a:srgbClr val="3333FF"/>
                </a:solidFill>
                <a:latin typeface="Calibri" panose="020F0502020204030204"/>
                <a:ea typeface="+mn-ea"/>
                <a:cs typeface="+mn-cs"/>
              </a:rPr>
              <a:t>детей</a:t>
            </a:r>
            <a:r>
              <a:rPr lang="ru-RU" sz="1600" dirty="0" smtClean="0">
                <a:solidFill>
                  <a:srgbClr val="3333FF"/>
                </a:solidFill>
                <a:latin typeface="Calibri" panose="020F0502020204030204"/>
                <a:ea typeface="+mn-ea"/>
                <a:cs typeface="+mn-cs"/>
              </a:rPr>
              <a:t>)</a:t>
            </a:r>
            <a:r>
              <a:rPr lang="ru-RU" sz="1800" dirty="0" smtClean="0">
                <a:solidFill>
                  <a:srgbClr val="3333FF"/>
                </a:solidFill>
                <a:latin typeface="+mn-lt"/>
              </a:rPr>
              <a:t/>
            </a:r>
            <a:br>
              <a:rPr lang="ru-RU" sz="1800" dirty="0" smtClean="0">
                <a:solidFill>
                  <a:srgbClr val="3333FF"/>
                </a:solidFill>
                <a:latin typeface="+mn-lt"/>
              </a:rPr>
            </a:br>
            <a:r>
              <a:rPr lang="ru-RU" sz="1800" dirty="0" smtClean="0">
                <a:solidFill>
                  <a:srgbClr val="3333FF"/>
                </a:solidFill>
                <a:latin typeface="+mn-lt"/>
              </a:rPr>
              <a:t>ВПК «Вымпел» с. Цингалы  </a:t>
            </a:r>
            <a:r>
              <a:rPr lang="ru-RU" sz="1600" dirty="0">
                <a:solidFill>
                  <a:srgbClr val="3333FF"/>
                </a:solidFill>
                <a:latin typeface="Calibri" panose="020F0502020204030204"/>
                <a:ea typeface="+mn-ea"/>
                <a:cs typeface="+mn-cs"/>
              </a:rPr>
              <a:t>(охват – </a:t>
            </a:r>
            <a:r>
              <a:rPr lang="ru-RU" sz="1600" dirty="0" smtClean="0">
                <a:solidFill>
                  <a:srgbClr val="3333FF"/>
                </a:solidFill>
                <a:latin typeface="Calibri" panose="020F0502020204030204"/>
                <a:ea typeface="+mn-ea"/>
                <a:cs typeface="+mn-cs"/>
              </a:rPr>
              <a:t>10 </a:t>
            </a:r>
            <a:r>
              <a:rPr lang="ru-RU" sz="1600" dirty="0">
                <a:solidFill>
                  <a:srgbClr val="3333FF"/>
                </a:solidFill>
                <a:latin typeface="Calibri" panose="020F0502020204030204"/>
                <a:ea typeface="+mn-ea"/>
                <a:cs typeface="+mn-cs"/>
              </a:rPr>
              <a:t>детей</a:t>
            </a:r>
            <a:r>
              <a:rPr lang="ru-RU" sz="1600" dirty="0" smtClean="0">
                <a:solidFill>
                  <a:srgbClr val="3333FF"/>
                </a:solidFill>
                <a:latin typeface="Calibri" panose="020F0502020204030204"/>
                <a:ea typeface="+mn-ea"/>
                <a:cs typeface="+mn-cs"/>
              </a:rPr>
              <a:t>)</a:t>
            </a:r>
            <a:r>
              <a:rPr lang="ru-RU" sz="1800" dirty="0">
                <a:solidFill>
                  <a:srgbClr val="3333FF"/>
                </a:solidFill>
                <a:latin typeface="Calibri" panose="020F0502020204030204"/>
                <a:ea typeface="+mn-ea"/>
                <a:cs typeface="+mn-cs"/>
              </a:rPr>
              <a:t/>
            </a:r>
            <a:br>
              <a:rPr lang="ru-RU" sz="1800" dirty="0">
                <a:solidFill>
                  <a:srgbClr val="3333FF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ru-RU" sz="1800" dirty="0" smtClean="0">
                <a:solidFill>
                  <a:srgbClr val="3333FF"/>
                </a:solidFill>
                <a:latin typeface="+mn-lt"/>
              </a:rPr>
              <a:t>ВПК «Я – патриот» с. Красноленинский </a:t>
            </a:r>
            <a:r>
              <a:rPr lang="ru-RU" sz="1600" dirty="0">
                <a:solidFill>
                  <a:srgbClr val="3333FF"/>
                </a:solidFill>
                <a:latin typeface="Calibri" panose="020F0502020204030204"/>
                <a:ea typeface="+mn-ea"/>
                <a:cs typeface="+mn-cs"/>
              </a:rPr>
              <a:t>(охват – </a:t>
            </a:r>
            <a:r>
              <a:rPr lang="ru-RU" sz="1600" dirty="0" smtClean="0">
                <a:solidFill>
                  <a:srgbClr val="3333FF"/>
                </a:solidFill>
                <a:latin typeface="Calibri" panose="020F0502020204030204"/>
                <a:ea typeface="+mn-ea"/>
                <a:cs typeface="+mn-cs"/>
              </a:rPr>
              <a:t>14 детей)</a:t>
            </a:r>
            <a:r>
              <a:rPr lang="ru-RU" sz="1800" dirty="0">
                <a:solidFill>
                  <a:srgbClr val="3333FF"/>
                </a:solidFill>
                <a:latin typeface="Calibri" panose="020F0502020204030204"/>
                <a:ea typeface="+mn-ea"/>
                <a:cs typeface="+mn-cs"/>
              </a:rPr>
              <a:t/>
            </a:r>
            <a:br>
              <a:rPr lang="ru-RU" sz="1800" dirty="0">
                <a:solidFill>
                  <a:srgbClr val="3333FF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ru-RU" sz="1800" dirty="0" smtClean="0">
                <a:solidFill>
                  <a:srgbClr val="3333FF"/>
                </a:solidFill>
                <a:latin typeface="+mn-lt"/>
              </a:rPr>
              <a:t>ВПК «Юнармия» п. Кедровый </a:t>
            </a:r>
            <a:r>
              <a:rPr lang="ru-RU" sz="1600" dirty="0">
                <a:solidFill>
                  <a:srgbClr val="3333FF"/>
                </a:solidFill>
                <a:latin typeface="Calibri" panose="020F0502020204030204"/>
                <a:ea typeface="+mn-ea"/>
                <a:cs typeface="+mn-cs"/>
              </a:rPr>
              <a:t>(охват – </a:t>
            </a:r>
            <a:r>
              <a:rPr lang="ru-RU" sz="1600" dirty="0" smtClean="0">
                <a:solidFill>
                  <a:srgbClr val="3333FF"/>
                </a:solidFill>
                <a:latin typeface="Calibri" panose="020F0502020204030204"/>
                <a:ea typeface="+mn-ea"/>
                <a:cs typeface="+mn-cs"/>
              </a:rPr>
              <a:t>11 </a:t>
            </a:r>
            <a:r>
              <a:rPr lang="ru-RU" sz="1600" dirty="0">
                <a:solidFill>
                  <a:srgbClr val="3333FF"/>
                </a:solidFill>
                <a:latin typeface="Calibri" panose="020F0502020204030204"/>
                <a:ea typeface="+mn-ea"/>
                <a:cs typeface="+mn-cs"/>
              </a:rPr>
              <a:t>детей</a:t>
            </a:r>
            <a:r>
              <a:rPr lang="ru-RU" sz="1600" dirty="0" smtClean="0">
                <a:solidFill>
                  <a:srgbClr val="3333FF"/>
                </a:solidFill>
                <a:latin typeface="Calibri" panose="020F0502020204030204"/>
                <a:ea typeface="+mn-ea"/>
                <a:cs typeface="+mn-cs"/>
              </a:rPr>
              <a:t>)</a:t>
            </a:r>
            <a:r>
              <a:rPr lang="ru-RU" sz="1800" dirty="0">
                <a:solidFill>
                  <a:srgbClr val="3333FF"/>
                </a:solidFill>
                <a:latin typeface="Calibri" panose="020F0502020204030204"/>
                <a:ea typeface="+mn-ea"/>
                <a:cs typeface="+mn-cs"/>
              </a:rPr>
              <a:t/>
            </a:r>
            <a:br>
              <a:rPr lang="ru-RU" sz="1800" dirty="0">
                <a:solidFill>
                  <a:srgbClr val="3333FF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ru-RU" sz="1800" dirty="0" smtClean="0">
                <a:solidFill>
                  <a:srgbClr val="3333FF"/>
                </a:solidFill>
                <a:latin typeface="+mn-lt"/>
              </a:rPr>
              <a:t>ВПК «Констриктор» с. Елизарово </a:t>
            </a:r>
            <a:r>
              <a:rPr lang="ru-RU" sz="1600" dirty="0">
                <a:solidFill>
                  <a:srgbClr val="3333FF"/>
                </a:solidFill>
                <a:latin typeface="Calibri" panose="020F0502020204030204"/>
                <a:ea typeface="+mn-ea"/>
                <a:cs typeface="+mn-cs"/>
              </a:rPr>
              <a:t>(охват – </a:t>
            </a:r>
            <a:r>
              <a:rPr lang="ru-RU" sz="1600" dirty="0" smtClean="0">
                <a:solidFill>
                  <a:srgbClr val="3333FF"/>
                </a:solidFill>
                <a:latin typeface="Calibri" panose="020F0502020204030204"/>
                <a:ea typeface="+mn-ea"/>
                <a:cs typeface="+mn-cs"/>
              </a:rPr>
              <a:t>20 детей)</a:t>
            </a:r>
            <a:endParaRPr lang="ru-RU" sz="1800" dirty="0">
              <a:solidFill>
                <a:srgbClr val="3333FF"/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24"/>
          <a:stretch/>
        </p:blipFill>
        <p:spPr>
          <a:xfrm>
            <a:off x="0" y="5353050"/>
            <a:ext cx="12077700" cy="15049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771" y="3071161"/>
            <a:ext cx="3699363" cy="24662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158" y="3210089"/>
            <a:ext cx="3504003" cy="262800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19" y="2569183"/>
            <a:ext cx="3730918" cy="258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44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39836" y="2054884"/>
            <a:ext cx="3810456" cy="2540304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228974" y="-403363"/>
            <a:ext cx="7409718" cy="1452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latin typeface="+mn-lt"/>
              </a:rPr>
            </a:br>
            <a:r>
              <a:rPr lang="ru-RU" sz="2400" b="1" dirty="0" smtClean="0">
                <a:solidFill>
                  <a:srgbClr val="C00000"/>
                </a:solidFill>
                <a:latin typeface="+mn-lt"/>
              </a:rPr>
              <a:t>Вовлечение во всероссийское детско-юношеское движение «</a:t>
            </a:r>
            <a:r>
              <a:rPr lang="ru-RU" sz="2400" b="1" dirty="0" err="1" smtClean="0">
                <a:solidFill>
                  <a:srgbClr val="C00000"/>
                </a:solidFill>
                <a:latin typeface="+mn-lt"/>
              </a:rPr>
              <a:t>Юнармия</a:t>
            </a:r>
            <a:r>
              <a:rPr lang="ru-RU" sz="2400" b="1" dirty="0" smtClean="0">
                <a:solidFill>
                  <a:srgbClr val="C00000"/>
                </a:solidFill>
                <a:latin typeface="+mn-lt"/>
              </a:rPr>
              <a:t>» </a:t>
            </a:r>
            <a:br>
              <a:rPr lang="ru-RU" sz="2400" b="1" dirty="0" smtClean="0">
                <a:solidFill>
                  <a:srgbClr val="C00000"/>
                </a:solidFill>
                <a:latin typeface="+mn-lt"/>
              </a:rPr>
            </a:br>
            <a:endParaRPr lang="ru-RU" sz="18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8" t="14994" r="30612" b="17844"/>
          <a:stretch/>
        </p:blipFill>
        <p:spPr>
          <a:xfrm>
            <a:off x="351693" y="89208"/>
            <a:ext cx="1532059" cy="14521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24"/>
          <a:stretch/>
        </p:blipFill>
        <p:spPr>
          <a:xfrm>
            <a:off x="0" y="5347572"/>
            <a:ext cx="12121662" cy="151042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776" y="833652"/>
            <a:ext cx="3798277" cy="238352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776" y="3325036"/>
            <a:ext cx="3798277" cy="25321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995" y="815270"/>
            <a:ext cx="3602860" cy="240190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995" y="3302167"/>
            <a:ext cx="3610298" cy="240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42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74552" y="1046221"/>
            <a:ext cx="5745044" cy="474784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latin typeface="+mn-lt"/>
              </a:rPr>
            </a:br>
            <a:endParaRPr lang="ru-RU" sz="18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286809" y="-318097"/>
            <a:ext cx="7818562" cy="82831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районных патриотических мероприятий </a:t>
            </a:r>
            <a:endParaRPr lang="ru-RU" sz="20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8543193" y="799804"/>
            <a:ext cx="3648807" cy="8284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Слет юнармейских отрядов </a:t>
            </a:r>
          </a:p>
          <a:p>
            <a:pPr algn="l"/>
            <a:r>
              <a:rPr lang="ru-RU" sz="16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знаменных групп </a:t>
            </a:r>
          </a:p>
          <a:p>
            <a:pPr algn="l"/>
            <a:r>
              <a:rPr lang="ru-RU" sz="16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«Равнение на знамя»</a:t>
            </a:r>
          </a:p>
          <a:p>
            <a:pPr algn="l"/>
            <a:r>
              <a:rPr lang="ru-RU" sz="16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 безопасности </a:t>
            </a:r>
          </a:p>
          <a:p>
            <a:pPr algn="l"/>
            <a:r>
              <a:rPr lang="ru-RU" sz="16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Зарница 2.0</a:t>
            </a:r>
            <a:endParaRPr lang="ru-RU" sz="16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34" y="627186"/>
            <a:ext cx="3657600" cy="244144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783" y="1720956"/>
            <a:ext cx="3035455" cy="20240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24"/>
          <a:stretch/>
        </p:blipFill>
        <p:spPr>
          <a:xfrm>
            <a:off x="0" y="5347572"/>
            <a:ext cx="12121662" cy="15104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5" y="3229771"/>
            <a:ext cx="3596048" cy="20251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783" y="3918135"/>
            <a:ext cx="3124268" cy="208325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583" y="648599"/>
            <a:ext cx="4093672" cy="242202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62"/>
          <a:stretch/>
        </p:blipFill>
        <p:spPr>
          <a:xfrm>
            <a:off x="4100583" y="3236401"/>
            <a:ext cx="4093672" cy="194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98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33773" y="729136"/>
            <a:ext cx="5745044" cy="474784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latin typeface="+mn-lt"/>
              </a:rPr>
            </a:br>
            <a:endParaRPr lang="ru-RU" sz="18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4" y="1176865"/>
            <a:ext cx="3671358" cy="26742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4" y="4083998"/>
            <a:ext cx="3647539" cy="252834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884" y="1203920"/>
            <a:ext cx="3981415" cy="264721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884" y="4083998"/>
            <a:ext cx="3802626" cy="2528342"/>
          </a:xfrm>
          <a:prstGeom prst="rect">
            <a:avLst/>
          </a:prstGeom>
        </p:spPr>
      </p:pic>
      <p:pic>
        <p:nvPicPr>
          <p:cNvPr id="16" name="Рисунок 2" descr="C:\Users\КрюковаАФ\Desktop\2016 Проектное управление\Мини-кванториум\БАЙТИК\Новая папка\20171203_12305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952" y="4387361"/>
            <a:ext cx="3823543" cy="2150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6" descr="C:\Users\Пользователь\Desktop\БАНЕРЫ\ФОТО\IMG-20190617-WA000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258" y="1302905"/>
            <a:ext cx="3668930" cy="2607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24"/>
          <a:stretch/>
        </p:blipFill>
        <p:spPr>
          <a:xfrm>
            <a:off x="112544" y="34667"/>
            <a:ext cx="8236218" cy="1026280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7431174" y="276625"/>
            <a:ext cx="4991100" cy="8283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Военно-патриотические игры </a:t>
            </a:r>
          </a:p>
          <a:p>
            <a:r>
              <a:rPr lang="ru-RU" sz="18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«Защитники Отечества», </a:t>
            </a:r>
          </a:p>
          <a:p>
            <a:r>
              <a:rPr lang="ru-RU" sz="18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«Танковый триал», «Танковый биатлон»</a:t>
            </a:r>
            <a:endParaRPr lang="ru-RU" sz="18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12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33773" y="729136"/>
            <a:ext cx="5745044" cy="474784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latin typeface="+mn-lt"/>
              </a:rPr>
            </a:br>
            <a:endParaRPr lang="ru-RU" sz="18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8932986" y="288604"/>
            <a:ext cx="2822043" cy="82831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rgbClr val="3333FF"/>
                </a:solidFill>
                <a:latin typeface="+mn-lt"/>
              </a:rPr>
              <a:t>Профильные </a:t>
            </a:r>
          </a:p>
          <a:p>
            <a:r>
              <a:rPr lang="ru-RU" sz="3200" b="1" dirty="0" smtClean="0">
                <a:solidFill>
                  <a:srgbClr val="3333FF"/>
                </a:solidFill>
                <a:latin typeface="+mn-lt"/>
              </a:rPr>
              <a:t>военно-технические лагеря </a:t>
            </a:r>
            <a:endParaRPr lang="ru-RU" sz="3200" b="1" dirty="0">
              <a:solidFill>
                <a:srgbClr val="3333FF"/>
              </a:solidFill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9"/>
          <a:stretch/>
        </p:blipFill>
        <p:spPr>
          <a:xfrm>
            <a:off x="4324305" y="288604"/>
            <a:ext cx="3974941" cy="28234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62" y="288604"/>
            <a:ext cx="3764584" cy="28234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"/>
          <a:stretch/>
        </p:blipFill>
        <p:spPr>
          <a:xfrm>
            <a:off x="350046" y="3278906"/>
            <a:ext cx="3826300" cy="25080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643" y="3692144"/>
            <a:ext cx="3601915" cy="23551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644" y="1478957"/>
            <a:ext cx="3601915" cy="20260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305" y="3278906"/>
            <a:ext cx="3710227" cy="256861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24"/>
          <a:stretch/>
        </p:blipFill>
        <p:spPr>
          <a:xfrm>
            <a:off x="13007" y="5831720"/>
            <a:ext cx="8236218" cy="102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31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33773" y="729136"/>
            <a:ext cx="5745044" cy="474784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latin typeface="+mn-lt"/>
              </a:rPr>
            </a:br>
            <a:endParaRPr lang="ru-RU" sz="18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8423031" y="138218"/>
            <a:ext cx="3903497" cy="82831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 воспитание </a:t>
            </a:r>
          </a:p>
          <a:p>
            <a:r>
              <a:rPr lang="ru-RU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волонтерскую деятельность </a:t>
            </a:r>
            <a:endParaRPr lang="ru-RU" sz="20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9120836" y="1423759"/>
            <a:ext cx="2972552" cy="7676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«Диалог поколений» </a:t>
            </a:r>
            <a:r>
              <a:rPr lang="ru-RU" sz="1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направлен на привлечение внимания подростков к проблемам людей пожилого возраста</a:t>
            </a:r>
            <a:endParaRPr lang="ru-RU" sz="14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9120836" y="1586354"/>
            <a:ext cx="2972552" cy="202688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«Память не подвластна временам» </a:t>
            </a:r>
            <a:r>
              <a:rPr lang="ru-RU" sz="1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вклад волонтерского отряда в сборе данных о воинах-</a:t>
            </a:r>
            <a:r>
              <a:rPr lang="ru-RU" sz="14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луговчанах</a:t>
            </a:r>
            <a:r>
              <a:rPr lang="ru-RU" sz="1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создания общероссийского мемориала «Дорога памяти». </a:t>
            </a:r>
            <a:endParaRPr lang="ru-RU" sz="14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9120836" y="3659755"/>
            <a:ext cx="2972552" cy="180242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«Тепло родного очага» </a:t>
            </a:r>
            <a:r>
              <a:rPr lang="ru-RU" sz="1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направлен на повышение морального духа российского защитника, поддержка семей военнослужащих, участников Специальной военной операции, вниманием и заботой, воспитание у волонтеров чувства патриотизма.</a:t>
            </a:r>
            <a:endParaRPr lang="ru-RU" sz="14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24"/>
          <a:stretch/>
        </p:blipFill>
        <p:spPr>
          <a:xfrm>
            <a:off x="0" y="5834429"/>
            <a:ext cx="8236218" cy="10262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816" y="152744"/>
            <a:ext cx="2336424" cy="30325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60" y="3172550"/>
            <a:ext cx="3546216" cy="266187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7951" y="-248918"/>
            <a:ext cx="2748828" cy="36705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188" y="3309911"/>
            <a:ext cx="4443258" cy="250210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306" y="223177"/>
            <a:ext cx="2331618" cy="296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29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33773" y="729136"/>
            <a:ext cx="5745044" cy="474784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latin typeface="+mn-lt"/>
              </a:rPr>
            </a:br>
            <a:endParaRPr lang="ru-RU" sz="18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7455877" y="138218"/>
            <a:ext cx="4807839" cy="82831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rgbClr val="3333FF"/>
                </a:solidFill>
                <a:latin typeface="+mn-lt"/>
              </a:rPr>
              <a:t>Духовно-нравственное развитие </a:t>
            </a:r>
          </a:p>
          <a:p>
            <a:r>
              <a:rPr lang="ru-RU" sz="3200" b="1" dirty="0" smtClean="0">
                <a:solidFill>
                  <a:srgbClr val="3333FF"/>
                </a:solidFill>
                <a:latin typeface="+mn-lt"/>
              </a:rPr>
              <a:t>Сотрудничество с Приходом Храма Вознесения Господня п. Горноправдинск</a:t>
            </a:r>
            <a:endParaRPr lang="ru-RU" sz="3200" b="1" dirty="0">
              <a:solidFill>
                <a:srgbClr val="3333FF"/>
              </a:solidFill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922" y="1203920"/>
            <a:ext cx="2982276" cy="53018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765" y="205447"/>
            <a:ext cx="3101635" cy="390935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98"/>
          <a:stretch/>
        </p:blipFill>
        <p:spPr>
          <a:xfrm>
            <a:off x="325076" y="2766558"/>
            <a:ext cx="4007695" cy="381008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76" y="205447"/>
            <a:ext cx="4127966" cy="24058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567" y="4210748"/>
            <a:ext cx="3154529" cy="236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87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1371</TotalTime>
  <Words>308</Words>
  <Application>Microsoft Office PowerPoint</Application>
  <PresentationFormat>Широкоэкранный</PresentationFormat>
  <Paragraphs>68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На базе Центра 4 клуба: ВПК «Ротоборец» п. Горноправдинск (охват – 40 детей) ВПК «Вымпел» п. Луговской (охват – 30 детей) Юнармейский отряд «Юные патриоты» п. Луговской (охват – 30 детей) ВПК «Патриоты России» д. Ярки (охват – 28 детей)</vt:lpstr>
      <vt:lpstr>Презентация PowerPoint</vt:lpstr>
      <vt:lpstr> </vt:lpstr>
      <vt:lpstr> </vt:lpstr>
      <vt:lpstr> </vt:lpstr>
      <vt:lpstr> </vt:lpstr>
      <vt:lpstr> </vt:lpstr>
      <vt:lpstr> </vt:lpstr>
      <vt:lpstr> </vt:lpstr>
      <vt:lpstr> 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ПАТРИОТИЧЕСКОЕ ВОСПИТАНИЕ  В ЦЕНТРЕ ДОПОЛНИТЕЛЬНОГО ОБРАЗОВАНИЯ</dc:title>
  <dc:creator>123</dc:creator>
  <cp:lastModifiedBy>Student</cp:lastModifiedBy>
  <cp:revision>80</cp:revision>
  <dcterms:created xsi:type="dcterms:W3CDTF">2024-08-26T07:29:03Z</dcterms:created>
  <dcterms:modified xsi:type="dcterms:W3CDTF">2024-10-10T08:04:57Z</dcterms:modified>
</cp:coreProperties>
</file>