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tonovaRV\Desktop\&#1063;&#1091;&#1075;&#1072;&#1077;&#1074;%20&#1044;.&#1042;\&#1043;&#1088;&#1072;&#1092;&#1080;&#1082;&#1080;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sus\AppData\Local\Temp\Rar$DIa0.839\2.1.xls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tonovaRV\Desktop\&#1063;&#1091;&#1075;&#1072;&#1077;&#1074;%20&#1044;.&#1042;\&#1043;&#1088;&#1072;&#1092;&#1080;&#1082;&#1080;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sus\AppData\Local\Temp\Rar$DIa0.839\2.1.xls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tonovaRV\Desktop\&#1063;&#1091;&#1075;&#1072;&#1077;&#1074;%20&#1044;.&#1042;\&#1043;&#1088;&#1072;&#1092;&#1080;&#1082;&#1080;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sus\AppData\Local\Temp\Rar$DIa0.839\2.1.xls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tonovaRV\Desktop\&#1063;&#1091;&#1075;&#1072;&#1077;&#1074;%20&#1044;.&#1042;\&#1043;&#1088;&#1072;&#1092;&#1080;&#1082;&#1080;.xlsx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sus\AppData\Local\Temp\Rar$DIa0.839\2.1.xls" TargetMode="External"/><Relationship Id="rId1" Type="http://schemas.openxmlformats.org/officeDocument/2006/relationships/themeOverride" Target="../theme/themeOverrid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Лист1!$C$206</c:f>
              <c:strCache>
                <c:ptCount val="1"/>
                <c:pt idx="0">
                  <c:v>Рождаемость</c:v>
                </c:pt>
              </c:strCache>
            </c:strRef>
          </c:tx>
          <c:marker>
            <c:symbol val="none"/>
          </c:marker>
          <c:dLbls>
            <c:dLbl>
              <c:idx val="2"/>
              <c:layout>
                <c:manualLayout>
                  <c:x val="-4.9261083743842833E-3"/>
                  <c:y val="-2.95475530932594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"/>
                  <c:y val="3.32409972299174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"/>
                  <c:y val="3.32409972299174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1.6420361247948246E-3"/>
                  <c:y val="4.80147737765469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1.0481620831878783E-2"/>
                  <c:y val="4.82200943718600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00206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Лист1!$D$205:$L$205</c:f>
              <c:strCache>
                <c:ptCount val="9"/>
                <c:pt idx="0">
                  <c:v>1990</c:v>
                </c:pt>
                <c:pt idx="1">
                  <c:v>1992</c:v>
                </c:pt>
                <c:pt idx="2">
                  <c:v>1995</c:v>
                </c:pt>
                <c:pt idx="3">
                  <c:v>2000</c:v>
                </c:pt>
                <c:pt idx="4">
                  <c:v>2003</c:v>
                </c:pt>
                <c:pt idx="5">
                  <c:v>2005</c:v>
                </c:pt>
                <c:pt idx="6">
                  <c:v>2010</c:v>
                </c:pt>
                <c:pt idx="7">
                  <c:v>2012</c:v>
                </c:pt>
                <c:pt idx="8">
                  <c:v>8 мес. 2013</c:v>
                </c:pt>
              </c:strCache>
            </c:strRef>
          </c:cat>
          <c:val>
            <c:numRef>
              <c:f>Лист1!$D$206:$L$206</c:f>
              <c:numCache>
                <c:formatCode>General</c:formatCode>
                <c:ptCount val="9"/>
                <c:pt idx="0">
                  <c:v>13.4</c:v>
                </c:pt>
                <c:pt idx="1">
                  <c:v>10.7</c:v>
                </c:pt>
                <c:pt idx="2">
                  <c:v>9.3000000000000007</c:v>
                </c:pt>
                <c:pt idx="3">
                  <c:v>8.7000000000000011</c:v>
                </c:pt>
                <c:pt idx="4">
                  <c:v>10.200000000000001</c:v>
                </c:pt>
                <c:pt idx="5">
                  <c:v>10.200000000000001</c:v>
                </c:pt>
                <c:pt idx="6">
                  <c:v>12.5</c:v>
                </c:pt>
                <c:pt idx="7">
                  <c:v>13.3</c:v>
                </c:pt>
                <c:pt idx="8">
                  <c:v>13.2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Лист1!$C$207</c:f>
              <c:strCache>
                <c:ptCount val="1"/>
                <c:pt idx="0">
                  <c:v>Смертность</c:v>
                </c:pt>
              </c:strCache>
            </c:strRef>
          </c:tx>
          <c:marker>
            <c:symbol val="none"/>
          </c:marker>
          <c:dLbls>
            <c:dLbl>
              <c:idx val="2"/>
              <c:layout>
                <c:manualLayout>
                  <c:x val="3.284072249589598E-3"/>
                  <c:y val="4.062788550323176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15</a:t>
                    </a:r>
                    <a:r>
                      <a:rPr lang="ru-RU" dirty="0" smtClean="0"/>
                      <a:t>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"/>
                  <c:y val="-2.95475530932594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0"/>
                  <c:y val="-2.21606648199445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4.9261083743842833E-3"/>
                  <c:y val="-5.17085087355769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9.9753048110369797E-3"/>
                  <c:y val="-5.6440479566093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C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Лист1!$D$205:$L$205</c:f>
              <c:strCache>
                <c:ptCount val="9"/>
                <c:pt idx="0">
                  <c:v>1990</c:v>
                </c:pt>
                <c:pt idx="1">
                  <c:v>1992</c:v>
                </c:pt>
                <c:pt idx="2">
                  <c:v>1995</c:v>
                </c:pt>
                <c:pt idx="3">
                  <c:v>2000</c:v>
                </c:pt>
                <c:pt idx="4">
                  <c:v>2003</c:v>
                </c:pt>
                <c:pt idx="5">
                  <c:v>2005</c:v>
                </c:pt>
                <c:pt idx="6">
                  <c:v>2010</c:v>
                </c:pt>
                <c:pt idx="7">
                  <c:v>2012</c:v>
                </c:pt>
                <c:pt idx="8">
                  <c:v>8 мес. 2013</c:v>
                </c:pt>
              </c:strCache>
            </c:strRef>
          </c:cat>
          <c:val>
            <c:numRef>
              <c:f>Лист1!$D$207:$L$207</c:f>
              <c:numCache>
                <c:formatCode>General</c:formatCode>
                <c:ptCount val="9"/>
                <c:pt idx="0">
                  <c:v>11.2</c:v>
                </c:pt>
                <c:pt idx="1">
                  <c:v>12.2</c:v>
                </c:pt>
                <c:pt idx="2">
                  <c:v>15</c:v>
                </c:pt>
                <c:pt idx="3">
                  <c:v>15.3</c:v>
                </c:pt>
                <c:pt idx="4">
                  <c:v>16.399999999999999</c:v>
                </c:pt>
                <c:pt idx="5">
                  <c:v>16.100000000000001</c:v>
                </c:pt>
                <c:pt idx="6">
                  <c:v>14.2</c:v>
                </c:pt>
                <c:pt idx="7">
                  <c:v>13.3</c:v>
                </c:pt>
                <c:pt idx="8">
                  <c:v>13.2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7074176"/>
        <c:axId val="117096448"/>
      </c:lineChart>
      <c:catAx>
        <c:axId val="1170741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7096448"/>
        <c:crosses val="autoZero"/>
        <c:auto val="1"/>
        <c:lblAlgn val="ctr"/>
        <c:lblOffset val="100"/>
        <c:noMultiLvlLbl val="0"/>
      </c:catAx>
      <c:valAx>
        <c:axId val="117096448"/>
        <c:scaling>
          <c:orientation val="minMax"/>
          <c:min val="6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707417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'[2.1.xls]Лист1'!$F$1</c:f>
              <c:strCache>
                <c:ptCount val="1"/>
                <c:pt idx="0">
                  <c:v>рождаемость</c:v>
                </c:pt>
              </c:strCache>
            </c:strRef>
          </c:tx>
          <c:spPr>
            <a:ln w="50800" cap="rnd">
              <a:solidFill>
                <a:schemeClr val="tx2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'[2.1.xls]Лист1'!$E$2:$E$32</c:f>
              <c:strCache>
                <c:ptCount val="31"/>
                <c:pt idx="0">
                  <c:v>1960</c:v>
                </c:pt>
                <c:pt idx="1">
                  <c:v>1965</c:v>
                </c:pt>
                <c:pt idx="2">
                  <c:v>1970</c:v>
                </c:pt>
                <c:pt idx="3">
                  <c:v>1975</c:v>
                </c:pt>
                <c:pt idx="4">
                  <c:v>1980</c:v>
                </c:pt>
                <c:pt idx="5">
                  <c:v>1985</c:v>
                </c:pt>
                <c:pt idx="6">
                  <c:v>1990</c:v>
                </c:pt>
                <c:pt idx="7">
                  <c:v>1991</c:v>
                </c:pt>
                <c:pt idx="8">
                  <c:v>1992</c:v>
                </c:pt>
                <c:pt idx="9">
                  <c:v>1993</c:v>
                </c:pt>
                <c:pt idx="10">
                  <c:v>1994</c:v>
                </c:pt>
                <c:pt idx="11">
                  <c:v>1995</c:v>
                </c:pt>
                <c:pt idx="12">
                  <c:v>1996</c:v>
                </c:pt>
                <c:pt idx="13">
                  <c:v>1997</c:v>
                </c:pt>
                <c:pt idx="14">
                  <c:v>1998</c:v>
                </c:pt>
                <c:pt idx="15">
                  <c:v>1999</c:v>
                </c:pt>
                <c:pt idx="16">
                  <c:v>2000</c:v>
                </c:pt>
                <c:pt idx="17">
                  <c:v>2001</c:v>
                </c:pt>
                <c:pt idx="18">
                  <c:v>2002</c:v>
                </c:pt>
                <c:pt idx="19">
                  <c:v>2003</c:v>
                </c:pt>
                <c:pt idx="20">
                  <c:v>2004</c:v>
                </c:pt>
                <c:pt idx="21">
                  <c:v>2005</c:v>
                </c:pt>
                <c:pt idx="22">
                  <c:v>2006</c:v>
                </c:pt>
                <c:pt idx="23">
                  <c:v>2007</c:v>
                </c:pt>
                <c:pt idx="24">
                  <c:v>2008</c:v>
                </c:pt>
                <c:pt idx="25">
                  <c:v>2009</c:v>
                </c:pt>
                <c:pt idx="26">
                  <c:v>2010</c:v>
                </c:pt>
                <c:pt idx="27">
                  <c:v>2011</c:v>
                </c:pt>
                <c:pt idx="28">
                  <c:v>2012</c:v>
                </c:pt>
                <c:pt idx="29">
                  <c:v>2013</c:v>
                </c:pt>
                <c:pt idx="30">
                  <c:v>2014 1кв</c:v>
                </c:pt>
              </c:strCache>
            </c:strRef>
          </c:cat>
          <c:val>
            <c:numRef>
              <c:f>'[2.1.xls]Лист1'!$F$2:$F$32</c:f>
              <c:numCache>
                <c:formatCode>0.0</c:formatCode>
                <c:ptCount val="31"/>
                <c:pt idx="0">
                  <c:v>23.2</c:v>
                </c:pt>
                <c:pt idx="1">
                  <c:v>15.7</c:v>
                </c:pt>
                <c:pt idx="2">
                  <c:v>14.6</c:v>
                </c:pt>
                <c:pt idx="3">
                  <c:v>15.7</c:v>
                </c:pt>
                <c:pt idx="4">
                  <c:v>15.9</c:v>
                </c:pt>
                <c:pt idx="5">
                  <c:v>16.600000000000001</c:v>
                </c:pt>
                <c:pt idx="6">
                  <c:v>13.4</c:v>
                </c:pt>
                <c:pt idx="7">
                  <c:v>12.1</c:v>
                </c:pt>
                <c:pt idx="8">
                  <c:v>10.7</c:v>
                </c:pt>
                <c:pt idx="9">
                  <c:v>9.4</c:v>
                </c:pt>
                <c:pt idx="10">
                  <c:v>9.6</c:v>
                </c:pt>
                <c:pt idx="11">
                  <c:v>9.3000000000000007</c:v>
                </c:pt>
                <c:pt idx="12">
                  <c:v>8.9</c:v>
                </c:pt>
                <c:pt idx="13">
                  <c:v>8.6</c:v>
                </c:pt>
                <c:pt idx="14">
                  <c:v>8.8000000000000007</c:v>
                </c:pt>
                <c:pt idx="15">
                  <c:v>8.3000000000000007</c:v>
                </c:pt>
                <c:pt idx="16">
                  <c:v>8.7000000000000011</c:v>
                </c:pt>
                <c:pt idx="17">
                  <c:v>9</c:v>
                </c:pt>
                <c:pt idx="18">
                  <c:v>9.7000000000000011</c:v>
                </c:pt>
                <c:pt idx="19">
                  <c:v>10.200000000000001</c:v>
                </c:pt>
                <c:pt idx="20">
                  <c:v>10.4</c:v>
                </c:pt>
                <c:pt idx="21">
                  <c:v>10.200000000000001</c:v>
                </c:pt>
                <c:pt idx="22">
                  <c:v>10.3</c:v>
                </c:pt>
                <c:pt idx="23">
                  <c:v>11.3</c:v>
                </c:pt>
                <c:pt idx="24">
                  <c:v>12</c:v>
                </c:pt>
                <c:pt idx="25">
                  <c:v>12.3</c:v>
                </c:pt>
                <c:pt idx="26">
                  <c:v>12.5</c:v>
                </c:pt>
                <c:pt idx="27">
                  <c:v>12.6</c:v>
                </c:pt>
                <c:pt idx="28">
                  <c:v>13.3</c:v>
                </c:pt>
                <c:pt idx="29">
                  <c:v>12.7</c:v>
                </c:pt>
                <c:pt idx="30">
                  <c:v>12.8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'[2.1.xls]Лист1'!$G$1</c:f>
              <c:strCache>
                <c:ptCount val="1"/>
                <c:pt idx="0">
                  <c:v>смертность</c:v>
                </c:pt>
              </c:strCache>
            </c:strRef>
          </c:tx>
          <c:spPr>
            <a:ln w="50800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rgbClr val="C00000"/>
                    </a:solidFill>
                    <a:latin typeface="Times New Roman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'[2.1.xls]Лист1'!$E$2:$E$32</c:f>
              <c:strCache>
                <c:ptCount val="31"/>
                <c:pt idx="0">
                  <c:v>1960</c:v>
                </c:pt>
                <c:pt idx="1">
                  <c:v>1965</c:v>
                </c:pt>
                <c:pt idx="2">
                  <c:v>1970</c:v>
                </c:pt>
                <c:pt idx="3">
                  <c:v>1975</c:v>
                </c:pt>
                <c:pt idx="4">
                  <c:v>1980</c:v>
                </c:pt>
                <c:pt idx="5">
                  <c:v>1985</c:v>
                </c:pt>
                <c:pt idx="6">
                  <c:v>1990</c:v>
                </c:pt>
                <c:pt idx="7">
                  <c:v>1991</c:v>
                </c:pt>
                <c:pt idx="8">
                  <c:v>1992</c:v>
                </c:pt>
                <c:pt idx="9">
                  <c:v>1993</c:v>
                </c:pt>
                <c:pt idx="10">
                  <c:v>1994</c:v>
                </c:pt>
                <c:pt idx="11">
                  <c:v>1995</c:v>
                </c:pt>
                <c:pt idx="12">
                  <c:v>1996</c:v>
                </c:pt>
                <c:pt idx="13">
                  <c:v>1997</c:v>
                </c:pt>
                <c:pt idx="14">
                  <c:v>1998</c:v>
                </c:pt>
                <c:pt idx="15">
                  <c:v>1999</c:v>
                </c:pt>
                <c:pt idx="16">
                  <c:v>2000</c:v>
                </c:pt>
                <c:pt idx="17">
                  <c:v>2001</c:v>
                </c:pt>
                <c:pt idx="18">
                  <c:v>2002</c:v>
                </c:pt>
                <c:pt idx="19">
                  <c:v>2003</c:v>
                </c:pt>
                <c:pt idx="20">
                  <c:v>2004</c:v>
                </c:pt>
                <c:pt idx="21">
                  <c:v>2005</c:v>
                </c:pt>
                <c:pt idx="22">
                  <c:v>2006</c:v>
                </c:pt>
                <c:pt idx="23">
                  <c:v>2007</c:v>
                </c:pt>
                <c:pt idx="24">
                  <c:v>2008</c:v>
                </c:pt>
                <c:pt idx="25">
                  <c:v>2009</c:v>
                </c:pt>
                <c:pt idx="26">
                  <c:v>2010</c:v>
                </c:pt>
                <c:pt idx="27">
                  <c:v>2011</c:v>
                </c:pt>
                <c:pt idx="28">
                  <c:v>2012</c:v>
                </c:pt>
                <c:pt idx="29">
                  <c:v>2013</c:v>
                </c:pt>
                <c:pt idx="30">
                  <c:v>2014 1кв</c:v>
                </c:pt>
              </c:strCache>
            </c:strRef>
          </c:cat>
          <c:val>
            <c:numRef>
              <c:f>'[2.1.xls]Лист1'!$G$2:$G$32</c:f>
              <c:numCache>
                <c:formatCode>0.0</c:formatCode>
                <c:ptCount val="31"/>
                <c:pt idx="0">
                  <c:v>7.4</c:v>
                </c:pt>
                <c:pt idx="1">
                  <c:v>7.6</c:v>
                </c:pt>
                <c:pt idx="2">
                  <c:v>8.7000000000000011</c:v>
                </c:pt>
                <c:pt idx="3">
                  <c:v>9.8000000000000007</c:v>
                </c:pt>
                <c:pt idx="4">
                  <c:v>11</c:v>
                </c:pt>
                <c:pt idx="5">
                  <c:v>11.3</c:v>
                </c:pt>
                <c:pt idx="6">
                  <c:v>11.2</c:v>
                </c:pt>
                <c:pt idx="7">
                  <c:v>11.4</c:v>
                </c:pt>
                <c:pt idx="8">
                  <c:v>12.2</c:v>
                </c:pt>
                <c:pt idx="9">
                  <c:v>14.5</c:v>
                </c:pt>
                <c:pt idx="10">
                  <c:v>15.7</c:v>
                </c:pt>
                <c:pt idx="11">
                  <c:v>15</c:v>
                </c:pt>
                <c:pt idx="12">
                  <c:v>14.2</c:v>
                </c:pt>
                <c:pt idx="13">
                  <c:v>13.7</c:v>
                </c:pt>
                <c:pt idx="14">
                  <c:v>13.6</c:v>
                </c:pt>
                <c:pt idx="15">
                  <c:v>14.7</c:v>
                </c:pt>
                <c:pt idx="16">
                  <c:v>15.3</c:v>
                </c:pt>
                <c:pt idx="17">
                  <c:v>15.6</c:v>
                </c:pt>
                <c:pt idx="18">
                  <c:v>16.2</c:v>
                </c:pt>
                <c:pt idx="19">
                  <c:v>16.399999999999999</c:v>
                </c:pt>
                <c:pt idx="20">
                  <c:v>15.9</c:v>
                </c:pt>
                <c:pt idx="21">
                  <c:v>16.100000000000001</c:v>
                </c:pt>
                <c:pt idx="22">
                  <c:v>15.1</c:v>
                </c:pt>
                <c:pt idx="23">
                  <c:v>14.6</c:v>
                </c:pt>
                <c:pt idx="24">
                  <c:v>14.5</c:v>
                </c:pt>
                <c:pt idx="25">
                  <c:v>14.1</c:v>
                </c:pt>
                <c:pt idx="26">
                  <c:v>14.2</c:v>
                </c:pt>
                <c:pt idx="27">
                  <c:v>13.5</c:v>
                </c:pt>
                <c:pt idx="28">
                  <c:v>13.3</c:v>
                </c:pt>
                <c:pt idx="29">
                  <c:v>13.9</c:v>
                </c:pt>
                <c:pt idx="30">
                  <c:v>13.4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1706368"/>
        <c:axId val="121707904"/>
      </c:lineChart>
      <c:catAx>
        <c:axId val="121706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pPr>
            <a:endParaRPr lang="ru-RU"/>
          </a:p>
        </c:txPr>
        <c:crossAx val="121707904"/>
        <c:crosses val="autoZero"/>
        <c:auto val="1"/>
        <c:lblAlgn val="ctr"/>
        <c:lblOffset val="100"/>
        <c:noMultiLvlLbl val="0"/>
      </c:catAx>
      <c:valAx>
        <c:axId val="121707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pPr>
            <a:endParaRPr lang="ru-RU"/>
          </a:p>
        </c:txPr>
        <c:crossAx val="121706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388666874382893"/>
          <c:y val="0.83260617378264357"/>
          <c:w val="0.49942116831230565"/>
          <c:h val="8.41792538386965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Лист1!$C$206</c:f>
              <c:strCache>
                <c:ptCount val="1"/>
                <c:pt idx="0">
                  <c:v>Рождаемость</c:v>
                </c:pt>
              </c:strCache>
            </c:strRef>
          </c:tx>
          <c:marker>
            <c:symbol val="none"/>
          </c:marker>
          <c:dLbls>
            <c:dLbl>
              <c:idx val="2"/>
              <c:layout>
                <c:manualLayout>
                  <c:x val="-4.9261083743842833E-3"/>
                  <c:y val="-2.95475530932594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"/>
                  <c:y val="3.32409972299174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"/>
                  <c:y val="3.32409972299174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1.6420361247948246E-3"/>
                  <c:y val="4.80147737765469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1.0481620831878783E-2"/>
                  <c:y val="4.82200943718600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00206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Лист1!$D$205:$L$205</c:f>
              <c:strCache>
                <c:ptCount val="9"/>
                <c:pt idx="0">
                  <c:v>1990</c:v>
                </c:pt>
                <c:pt idx="1">
                  <c:v>1992</c:v>
                </c:pt>
                <c:pt idx="2">
                  <c:v>1995</c:v>
                </c:pt>
                <c:pt idx="3">
                  <c:v>2000</c:v>
                </c:pt>
                <c:pt idx="4">
                  <c:v>2003</c:v>
                </c:pt>
                <c:pt idx="5">
                  <c:v>2005</c:v>
                </c:pt>
                <c:pt idx="6">
                  <c:v>2010</c:v>
                </c:pt>
                <c:pt idx="7">
                  <c:v>2012</c:v>
                </c:pt>
                <c:pt idx="8">
                  <c:v>8 мес. 2013</c:v>
                </c:pt>
              </c:strCache>
            </c:strRef>
          </c:cat>
          <c:val>
            <c:numRef>
              <c:f>Лист1!$D$206:$L$206</c:f>
              <c:numCache>
                <c:formatCode>General</c:formatCode>
                <c:ptCount val="9"/>
                <c:pt idx="0">
                  <c:v>13.4</c:v>
                </c:pt>
                <c:pt idx="1">
                  <c:v>10.7</c:v>
                </c:pt>
                <c:pt idx="2">
                  <c:v>9.3000000000000007</c:v>
                </c:pt>
                <c:pt idx="3">
                  <c:v>8.7000000000000011</c:v>
                </c:pt>
                <c:pt idx="4">
                  <c:v>10.200000000000001</c:v>
                </c:pt>
                <c:pt idx="5">
                  <c:v>10.200000000000001</c:v>
                </c:pt>
                <c:pt idx="6">
                  <c:v>12.5</c:v>
                </c:pt>
                <c:pt idx="7">
                  <c:v>13.3</c:v>
                </c:pt>
                <c:pt idx="8">
                  <c:v>13.2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Лист1!$C$207</c:f>
              <c:strCache>
                <c:ptCount val="1"/>
                <c:pt idx="0">
                  <c:v>Смертность</c:v>
                </c:pt>
              </c:strCache>
            </c:strRef>
          </c:tx>
          <c:marker>
            <c:symbol val="none"/>
          </c:marker>
          <c:dLbls>
            <c:dLbl>
              <c:idx val="2"/>
              <c:layout>
                <c:manualLayout>
                  <c:x val="3.284072249589598E-3"/>
                  <c:y val="4.062788550323176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15</a:t>
                    </a:r>
                    <a:r>
                      <a:rPr lang="ru-RU" dirty="0" smtClean="0"/>
                      <a:t>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"/>
                  <c:y val="-2.95475530932594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0"/>
                  <c:y val="-2.21606648199445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4.9261083743842833E-3"/>
                  <c:y val="-5.17085087355769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9.9753048110369797E-3"/>
                  <c:y val="-5.6440479566093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C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Лист1!$D$205:$L$205</c:f>
              <c:strCache>
                <c:ptCount val="9"/>
                <c:pt idx="0">
                  <c:v>1990</c:v>
                </c:pt>
                <c:pt idx="1">
                  <c:v>1992</c:v>
                </c:pt>
                <c:pt idx="2">
                  <c:v>1995</c:v>
                </c:pt>
                <c:pt idx="3">
                  <c:v>2000</c:v>
                </c:pt>
                <c:pt idx="4">
                  <c:v>2003</c:v>
                </c:pt>
                <c:pt idx="5">
                  <c:v>2005</c:v>
                </c:pt>
                <c:pt idx="6">
                  <c:v>2010</c:v>
                </c:pt>
                <c:pt idx="7">
                  <c:v>2012</c:v>
                </c:pt>
                <c:pt idx="8">
                  <c:v>8 мес. 2013</c:v>
                </c:pt>
              </c:strCache>
            </c:strRef>
          </c:cat>
          <c:val>
            <c:numRef>
              <c:f>Лист1!$D$207:$L$207</c:f>
              <c:numCache>
                <c:formatCode>General</c:formatCode>
                <c:ptCount val="9"/>
                <c:pt idx="0">
                  <c:v>11.2</c:v>
                </c:pt>
                <c:pt idx="1">
                  <c:v>12.2</c:v>
                </c:pt>
                <c:pt idx="2">
                  <c:v>15</c:v>
                </c:pt>
                <c:pt idx="3">
                  <c:v>15.3</c:v>
                </c:pt>
                <c:pt idx="4">
                  <c:v>16.399999999999999</c:v>
                </c:pt>
                <c:pt idx="5">
                  <c:v>16.100000000000001</c:v>
                </c:pt>
                <c:pt idx="6">
                  <c:v>14.2</c:v>
                </c:pt>
                <c:pt idx="7">
                  <c:v>13.3</c:v>
                </c:pt>
                <c:pt idx="8">
                  <c:v>13.2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982912"/>
        <c:axId val="114984448"/>
      </c:lineChart>
      <c:catAx>
        <c:axId val="1149829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4984448"/>
        <c:crosses val="autoZero"/>
        <c:auto val="1"/>
        <c:lblAlgn val="ctr"/>
        <c:lblOffset val="100"/>
        <c:noMultiLvlLbl val="0"/>
      </c:catAx>
      <c:valAx>
        <c:axId val="114984448"/>
        <c:scaling>
          <c:orientation val="minMax"/>
          <c:min val="6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4982912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'[2.1.xls]Лист1'!$F$1</c:f>
              <c:strCache>
                <c:ptCount val="1"/>
                <c:pt idx="0">
                  <c:v>рождаемость</c:v>
                </c:pt>
              </c:strCache>
            </c:strRef>
          </c:tx>
          <c:spPr>
            <a:ln w="50800" cap="rnd">
              <a:solidFill>
                <a:schemeClr val="tx2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'[2.1.xls]Лист1'!$E$2:$E$32</c:f>
              <c:strCache>
                <c:ptCount val="31"/>
                <c:pt idx="0">
                  <c:v>1960</c:v>
                </c:pt>
                <c:pt idx="1">
                  <c:v>1965</c:v>
                </c:pt>
                <c:pt idx="2">
                  <c:v>1970</c:v>
                </c:pt>
                <c:pt idx="3">
                  <c:v>1975</c:v>
                </c:pt>
                <c:pt idx="4">
                  <c:v>1980</c:v>
                </c:pt>
                <c:pt idx="5">
                  <c:v>1985</c:v>
                </c:pt>
                <c:pt idx="6">
                  <c:v>1990</c:v>
                </c:pt>
                <c:pt idx="7">
                  <c:v>1991</c:v>
                </c:pt>
                <c:pt idx="8">
                  <c:v>1992</c:v>
                </c:pt>
                <c:pt idx="9">
                  <c:v>1993</c:v>
                </c:pt>
                <c:pt idx="10">
                  <c:v>1994</c:v>
                </c:pt>
                <c:pt idx="11">
                  <c:v>1995</c:v>
                </c:pt>
                <c:pt idx="12">
                  <c:v>1996</c:v>
                </c:pt>
                <c:pt idx="13">
                  <c:v>1997</c:v>
                </c:pt>
                <c:pt idx="14">
                  <c:v>1998</c:v>
                </c:pt>
                <c:pt idx="15">
                  <c:v>1999</c:v>
                </c:pt>
                <c:pt idx="16">
                  <c:v>2000</c:v>
                </c:pt>
                <c:pt idx="17">
                  <c:v>2001</c:v>
                </c:pt>
                <c:pt idx="18">
                  <c:v>2002</c:v>
                </c:pt>
                <c:pt idx="19">
                  <c:v>2003</c:v>
                </c:pt>
                <c:pt idx="20">
                  <c:v>2004</c:v>
                </c:pt>
                <c:pt idx="21">
                  <c:v>2005</c:v>
                </c:pt>
                <c:pt idx="22">
                  <c:v>2006</c:v>
                </c:pt>
                <c:pt idx="23">
                  <c:v>2007</c:v>
                </c:pt>
                <c:pt idx="24">
                  <c:v>2008</c:v>
                </c:pt>
                <c:pt idx="25">
                  <c:v>2009</c:v>
                </c:pt>
                <c:pt idx="26">
                  <c:v>2010</c:v>
                </c:pt>
                <c:pt idx="27">
                  <c:v>2011</c:v>
                </c:pt>
                <c:pt idx="28">
                  <c:v>2012</c:v>
                </c:pt>
                <c:pt idx="29">
                  <c:v>2013</c:v>
                </c:pt>
                <c:pt idx="30">
                  <c:v>2014 1кв</c:v>
                </c:pt>
              </c:strCache>
            </c:strRef>
          </c:cat>
          <c:val>
            <c:numRef>
              <c:f>'[2.1.xls]Лист1'!$F$2:$F$32</c:f>
              <c:numCache>
                <c:formatCode>0.0</c:formatCode>
                <c:ptCount val="31"/>
                <c:pt idx="0">
                  <c:v>23.2</c:v>
                </c:pt>
                <c:pt idx="1">
                  <c:v>15.7</c:v>
                </c:pt>
                <c:pt idx="2">
                  <c:v>14.6</c:v>
                </c:pt>
                <c:pt idx="3">
                  <c:v>15.7</c:v>
                </c:pt>
                <c:pt idx="4">
                  <c:v>15.9</c:v>
                </c:pt>
                <c:pt idx="5">
                  <c:v>16.600000000000001</c:v>
                </c:pt>
                <c:pt idx="6">
                  <c:v>13.4</c:v>
                </c:pt>
                <c:pt idx="7">
                  <c:v>12.1</c:v>
                </c:pt>
                <c:pt idx="8">
                  <c:v>10.7</c:v>
                </c:pt>
                <c:pt idx="9">
                  <c:v>9.4</c:v>
                </c:pt>
                <c:pt idx="10">
                  <c:v>9.6</c:v>
                </c:pt>
                <c:pt idx="11">
                  <c:v>9.3000000000000007</c:v>
                </c:pt>
                <c:pt idx="12">
                  <c:v>8.9</c:v>
                </c:pt>
                <c:pt idx="13">
                  <c:v>8.6</c:v>
                </c:pt>
                <c:pt idx="14">
                  <c:v>8.8000000000000007</c:v>
                </c:pt>
                <c:pt idx="15">
                  <c:v>8.3000000000000007</c:v>
                </c:pt>
                <c:pt idx="16">
                  <c:v>8.7000000000000011</c:v>
                </c:pt>
                <c:pt idx="17">
                  <c:v>9</c:v>
                </c:pt>
                <c:pt idx="18">
                  <c:v>9.7000000000000011</c:v>
                </c:pt>
                <c:pt idx="19">
                  <c:v>10.200000000000001</c:v>
                </c:pt>
                <c:pt idx="20">
                  <c:v>10.4</c:v>
                </c:pt>
                <c:pt idx="21">
                  <c:v>10.200000000000001</c:v>
                </c:pt>
                <c:pt idx="22">
                  <c:v>10.3</c:v>
                </c:pt>
                <c:pt idx="23">
                  <c:v>11.3</c:v>
                </c:pt>
                <c:pt idx="24">
                  <c:v>12</c:v>
                </c:pt>
                <c:pt idx="25">
                  <c:v>12.3</c:v>
                </c:pt>
                <c:pt idx="26">
                  <c:v>12.5</c:v>
                </c:pt>
                <c:pt idx="27">
                  <c:v>12.6</c:v>
                </c:pt>
                <c:pt idx="28">
                  <c:v>13.3</c:v>
                </c:pt>
                <c:pt idx="29">
                  <c:v>12.7</c:v>
                </c:pt>
                <c:pt idx="30">
                  <c:v>12.8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'[2.1.xls]Лист1'!$G$1</c:f>
              <c:strCache>
                <c:ptCount val="1"/>
                <c:pt idx="0">
                  <c:v>смертность</c:v>
                </c:pt>
              </c:strCache>
            </c:strRef>
          </c:tx>
          <c:spPr>
            <a:ln w="50800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rgbClr val="C00000"/>
                    </a:solidFill>
                    <a:latin typeface="Times New Roman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'[2.1.xls]Лист1'!$E$2:$E$32</c:f>
              <c:strCache>
                <c:ptCount val="31"/>
                <c:pt idx="0">
                  <c:v>1960</c:v>
                </c:pt>
                <c:pt idx="1">
                  <c:v>1965</c:v>
                </c:pt>
                <c:pt idx="2">
                  <c:v>1970</c:v>
                </c:pt>
                <c:pt idx="3">
                  <c:v>1975</c:v>
                </c:pt>
                <c:pt idx="4">
                  <c:v>1980</c:v>
                </c:pt>
                <c:pt idx="5">
                  <c:v>1985</c:v>
                </c:pt>
                <c:pt idx="6">
                  <c:v>1990</c:v>
                </c:pt>
                <c:pt idx="7">
                  <c:v>1991</c:v>
                </c:pt>
                <c:pt idx="8">
                  <c:v>1992</c:v>
                </c:pt>
                <c:pt idx="9">
                  <c:v>1993</c:v>
                </c:pt>
                <c:pt idx="10">
                  <c:v>1994</c:v>
                </c:pt>
                <c:pt idx="11">
                  <c:v>1995</c:v>
                </c:pt>
                <c:pt idx="12">
                  <c:v>1996</c:v>
                </c:pt>
                <c:pt idx="13">
                  <c:v>1997</c:v>
                </c:pt>
                <c:pt idx="14">
                  <c:v>1998</c:v>
                </c:pt>
                <c:pt idx="15">
                  <c:v>1999</c:v>
                </c:pt>
                <c:pt idx="16">
                  <c:v>2000</c:v>
                </c:pt>
                <c:pt idx="17">
                  <c:v>2001</c:v>
                </c:pt>
                <c:pt idx="18">
                  <c:v>2002</c:v>
                </c:pt>
                <c:pt idx="19">
                  <c:v>2003</c:v>
                </c:pt>
                <c:pt idx="20">
                  <c:v>2004</c:v>
                </c:pt>
                <c:pt idx="21">
                  <c:v>2005</c:v>
                </c:pt>
                <c:pt idx="22">
                  <c:v>2006</c:v>
                </c:pt>
                <c:pt idx="23">
                  <c:v>2007</c:v>
                </c:pt>
                <c:pt idx="24">
                  <c:v>2008</c:v>
                </c:pt>
                <c:pt idx="25">
                  <c:v>2009</c:v>
                </c:pt>
                <c:pt idx="26">
                  <c:v>2010</c:v>
                </c:pt>
                <c:pt idx="27">
                  <c:v>2011</c:v>
                </c:pt>
                <c:pt idx="28">
                  <c:v>2012</c:v>
                </c:pt>
                <c:pt idx="29">
                  <c:v>2013</c:v>
                </c:pt>
                <c:pt idx="30">
                  <c:v>2014 1кв</c:v>
                </c:pt>
              </c:strCache>
            </c:strRef>
          </c:cat>
          <c:val>
            <c:numRef>
              <c:f>'[2.1.xls]Лист1'!$G$2:$G$32</c:f>
              <c:numCache>
                <c:formatCode>0.0</c:formatCode>
                <c:ptCount val="31"/>
                <c:pt idx="0">
                  <c:v>7.4</c:v>
                </c:pt>
                <c:pt idx="1">
                  <c:v>7.6</c:v>
                </c:pt>
                <c:pt idx="2">
                  <c:v>8.7000000000000011</c:v>
                </c:pt>
                <c:pt idx="3">
                  <c:v>9.8000000000000007</c:v>
                </c:pt>
                <c:pt idx="4">
                  <c:v>11</c:v>
                </c:pt>
                <c:pt idx="5">
                  <c:v>11.3</c:v>
                </c:pt>
                <c:pt idx="6">
                  <c:v>11.2</c:v>
                </c:pt>
                <c:pt idx="7">
                  <c:v>11.4</c:v>
                </c:pt>
                <c:pt idx="8">
                  <c:v>12.2</c:v>
                </c:pt>
                <c:pt idx="9">
                  <c:v>14.5</c:v>
                </c:pt>
                <c:pt idx="10">
                  <c:v>15.7</c:v>
                </c:pt>
                <c:pt idx="11">
                  <c:v>15</c:v>
                </c:pt>
                <c:pt idx="12">
                  <c:v>14.2</c:v>
                </c:pt>
                <c:pt idx="13">
                  <c:v>13.7</c:v>
                </c:pt>
                <c:pt idx="14">
                  <c:v>13.6</c:v>
                </c:pt>
                <c:pt idx="15">
                  <c:v>14.7</c:v>
                </c:pt>
                <c:pt idx="16">
                  <c:v>15.3</c:v>
                </c:pt>
                <c:pt idx="17">
                  <c:v>15.6</c:v>
                </c:pt>
                <c:pt idx="18">
                  <c:v>16.2</c:v>
                </c:pt>
                <c:pt idx="19">
                  <c:v>16.399999999999999</c:v>
                </c:pt>
                <c:pt idx="20">
                  <c:v>15.9</c:v>
                </c:pt>
                <c:pt idx="21">
                  <c:v>16.100000000000001</c:v>
                </c:pt>
                <c:pt idx="22">
                  <c:v>15.1</c:v>
                </c:pt>
                <c:pt idx="23">
                  <c:v>14.6</c:v>
                </c:pt>
                <c:pt idx="24">
                  <c:v>14.5</c:v>
                </c:pt>
                <c:pt idx="25">
                  <c:v>14.1</c:v>
                </c:pt>
                <c:pt idx="26">
                  <c:v>14.2</c:v>
                </c:pt>
                <c:pt idx="27">
                  <c:v>13.5</c:v>
                </c:pt>
                <c:pt idx="28">
                  <c:v>13.3</c:v>
                </c:pt>
                <c:pt idx="29">
                  <c:v>13.9</c:v>
                </c:pt>
                <c:pt idx="30">
                  <c:v>13.4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5270784"/>
        <c:axId val="115437568"/>
      </c:lineChart>
      <c:catAx>
        <c:axId val="115270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pPr>
            <a:endParaRPr lang="ru-RU"/>
          </a:p>
        </c:txPr>
        <c:crossAx val="115437568"/>
        <c:crosses val="autoZero"/>
        <c:auto val="1"/>
        <c:lblAlgn val="ctr"/>
        <c:lblOffset val="100"/>
        <c:noMultiLvlLbl val="0"/>
      </c:catAx>
      <c:valAx>
        <c:axId val="115437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pPr>
            <a:endParaRPr lang="ru-RU"/>
          </a:p>
        </c:txPr>
        <c:crossAx val="115270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388666874382893"/>
          <c:y val="0.83260617378264357"/>
          <c:w val="0.49942116831230565"/>
          <c:h val="8.41792538386965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Лист1!$C$206</c:f>
              <c:strCache>
                <c:ptCount val="1"/>
                <c:pt idx="0">
                  <c:v>Рождаемость</c:v>
                </c:pt>
              </c:strCache>
            </c:strRef>
          </c:tx>
          <c:marker>
            <c:symbol val="none"/>
          </c:marker>
          <c:dLbls>
            <c:dLbl>
              <c:idx val="2"/>
              <c:layout>
                <c:manualLayout>
                  <c:x val="-4.9261083743842833E-3"/>
                  <c:y val="-2.95475530932594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"/>
                  <c:y val="3.32409972299174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"/>
                  <c:y val="3.32409972299174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1.6420361247948246E-3"/>
                  <c:y val="4.80147737765469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1.0481620831878783E-2"/>
                  <c:y val="4.82200943718600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00206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Лист1!$D$205:$L$205</c:f>
              <c:strCache>
                <c:ptCount val="9"/>
                <c:pt idx="0">
                  <c:v>1990</c:v>
                </c:pt>
                <c:pt idx="1">
                  <c:v>1992</c:v>
                </c:pt>
                <c:pt idx="2">
                  <c:v>1995</c:v>
                </c:pt>
                <c:pt idx="3">
                  <c:v>2000</c:v>
                </c:pt>
                <c:pt idx="4">
                  <c:v>2003</c:v>
                </c:pt>
                <c:pt idx="5">
                  <c:v>2005</c:v>
                </c:pt>
                <c:pt idx="6">
                  <c:v>2010</c:v>
                </c:pt>
                <c:pt idx="7">
                  <c:v>2012</c:v>
                </c:pt>
                <c:pt idx="8">
                  <c:v>8 мес. 2013</c:v>
                </c:pt>
              </c:strCache>
            </c:strRef>
          </c:cat>
          <c:val>
            <c:numRef>
              <c:f>Лист1!$D$206:$L$206</c:f>
              <c:numCache>
                <c:formatCode>General</c:formatCode>
                <c:ptCount val="9"/>
                <c:pt idx="0">
                  <c:v>13.4</c:v>
                </c:pt>
                <c:pt idx="1">
                  <c:v>10.7</c:v>
                </c:pt>
                <c:pt idx="2">
                  <c:v>9.3000000000000007</c:v>
                </c:pt>
                <c:pt idx="3">
                  <c:v>8.7000000000000011</c:v>
                </c:pt>
                <c:pt idx="4">
                  <c:v>10.200000000000001</c:v>
                </c:pt>
                <c:pt idx="5">
                  <c:v>10.200000000000001</c:v>
                </c:pt>
                <c:pt idx="6">
                  <c:v>12.5</c:v>
                </c:pt>
                <c:pt idx="7">
                  <c:v>13.3</c:v>
                </c:pt>
                <c:pt idx="8">
                  <c:v>13.2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Лист1!$C$207</c:f>
              <c:strCache>
                <c:ptCount val="1"/>
                <c:pt idx="0">
                  <c:v>Смертность</c:v>
                </c:pt>
              </c:strCache>
            </c:strRef>
          </c:tx>
          <c:marker>
            <c:symbol val="none"/>
          </c:marker>
          <c:dLbls>
            <c:dLbl>
              <c:idx val="2"/>
              <c:layout>
                <c:manualLayout>
                  <c:x val="3.284072249589598E-3"/>
                  <c:y val="4.062788550323176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15</a:t>
                    </a:r>
                    <a:r>
                      <a:rPr lang="ru-RU" dirty="0" smtClean="0"/>
                      <a:t>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"/>
                  <c:y val="-2.95475530932594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0"/>
                  <c:y val="-2.21606648199445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4.9261083743842833E-3"/>
                  <c:y val="-5.17085087355769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9.9753048110369797E-3"/>
                  <c:y val="-5.6440479566093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C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Лист1!$D$205:$L$205</c:f>
              <c:strCache>
                <c:ptCount val="9"/>
                <c:pt idx="0">
                  <c:v>1990</c:v>
                </c:pt>
                <c:pt idx="1">
                  <c:v>1992</c:v>
                </c:pt>
                <c:pt idx="2">
                  <c:v>1995</c:v>
                </c:pt>
                <c:pt idx="3">
                  <c:v>2000</c:v>
                </c:pt>
                <c:pt idx="4">
                  <c:v>2003</c:v>
                </c:pt>
                <c:pt idx="5">
                  <c:v>2005</c:v>
                </c:pt>
                <c:pt idx="6">
                  <c:v>2010</c:v>
                </c:pt>
                <c:pt idx="7">
                  <c:v>2012</c:v>
                </c:pt>
                <c:pt idx="8">
                  <c:v>8 мес. 2013</c:v>
                </c:pt>
              </c:strCache>
            </c:strRef>
          </c:cat>
          <c:val>
            <c:numRef>
              <c:f>Лист1!$D$207:$L$207</c:f>
              <c:numCache>
                <c:formatCode>General</c:formatCode>
                <c:ptCount val="9"/>
                <c:pt idx="0">
                  <c:v>11.2</c:v>
                </c:pt>
                <c:pt idx="1">
                  <c:v>12.2</c:v>
                </c:pt>
                <c:pt idx="2">
                  <c:v>15</c:v>
                </c:pt>
                <c:pt idx="3">
                  <c:v>15.3</c:v>
                </c:pt>
                <c:pt idx="4">
                  <c:v>16.399999999999999</c:v>
                </c:pt>
                <c:pt idx="5">
                  <c:v>16.100000000000001</c:v>
                </c:pt>
                <c:pt idx="6">
                  <c:v>14.2</c:v>
                </c:pt>
                <c:pt idx="7">
                  <c:v>13.3</c:v>
                </c:pt>
                <c:pt idx="8">
                  <c:v>13.2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8340608"/>
        <c:axId val="118343168"/>
      </c:lineChart>
      <c:catAx>
        <c:axId val="1183406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8343168"/>
        <c:crosses val="autoZero"/>
        <c:auto val="1"/>
        <c:lblAlgn val="ctr"/>
        <c:lblOffset val="100"/>
        <c:noMultiLvlLbl val="0"/>
      </c:catAx>
      <c:valAx>
        <c:axId val="118343168"/>
        <c:scaling>
          <c:orientation val="minMax"/>
          <c:min val="6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8340608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'[2.1.xls]Лист1'!$F$1</c:f>
              <c:strCache>
                <c:ptCount val="1"/>
                <c:pt idx="0">
                  <c:v>рождаемость</c:v>
                </c:pt>
              </c:strCache>
            </c:strRef>
          </c:tx>
          <c:spPr>
            <a:ln w="50800" cap="rnd">
              <a:solidFill>
                <a:schemeClr val="tx2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'[2.1.xls]Лист1'!$E$2:$E$32</c:f>
              <c:strCache>
                <c:ptCount val="31"/>
                <c:pt idx="0">
                  <c:v>1960</c:v>
                </c:pt>
                <c:pt idx="1">
                  <c:v>1965</c:v>
                </c:pt>
                <c:pt idx="2">
                  <c:v>1970</c:v>
                </c:pt>
                <c:pt idx="3">
                  <c:v>1975</c:v>
                </c:pt>
                <c:pt idx="4">
                  <c:v>1980</c:v>
                </c:pt>
                <c:pt idx="5">
                  <c:v>1985</c:v>
                </c:pt>
                <c:pt idx="6">
                  <c:v>1990</c:v>
                </c:pt>
                <c:pt idx="7">
                  <c:v>1991</c:v>
                </c:pt>
                <c:pt idx="8">
                  <c:v>1992</c:v>
                </c:pt>
                <c:pt idx="9">
                  <c:v>1993</c:v>
                </c:pt>
                <c:pt idx="10">
                  <c:v>1994</c:v>
                </c:pt>
                <c:pt idx="11">
                  <c:v>1995</c:v>
                </c:pt>
                <c:pt idx="12">
                  <c:v>1996</c:v>
                </c:pt>
                <c:pt idx="13">
                  <c:v>1997</c:v>
                </c:pt>
                <c:pt idx="14">
                  <c:v>1998</c:v>
                </c:pt>
                <c:pt idx="15">
                  <c:v>1999</c:v>
                </c:pt>
                <c:pt idx="16">
                  <c:v>2000</c:v>
                </c:pt>
                <c:pt idx="17">
                  <c:v>2001</c:v>
                </c:pt>
                <c:pt idx="18">
                  <c:v>2002</c:v>
                </c:pt>
                <c:pt idx="19">
                  <c:v>2003</c:v>
                </c:pt>
                <c:pt idx="20">
                  <c:v>2004</c:v>
                </c:pt>
                <c:pt idx="21">
                  <c:v>2005</c:v>
                </c:pt>
                <c:pt idx="22">
                  <c:v>2006</c:v>
                </c:pt>
                <c:pt idx="23">
                  <c:v>2007</c:v>
                </c:pt>
                <c:pt idx="24">
                  <c:v>2008</c:v>
                </c:pt>
                <c:pt idx="25">
                  <c:v>2009</c:v>
                </c:pt>
                <c:pt idx="26">
                  <c:v>2010</c:v>
                </c:pt>
                <c:pt idx="27">
                  <c:v>2011</c:v>
                </c:pt>
                <c:pt idx="28">
                  <c:v>2012</c:v>
                </c:pt>
                <c:pt idx="29">
                  <c:v>2013</c:v>
                </c:pt>
                <c:pt idx="30">
                  <c:v>2014 1кв</c:v>
                </c:pt>
              </c:strCache>
            </c:strRef>
          </c:cat>
          <c:val>
            <c:numRef>
              <c:f>'[2.1.xls]Лист1'!$F$2:$F$32</c:f>
              <c:numCache>
                <c:formatCode>0.0</c:formatCode>
                <c:ptCount val="31"/>
                <c:pt idx="0">
                  <c:v>23.2</c:v>
                </c:pt>
                <c:pt idx="1">
                  <c:v>15.7</c:v>
                </c:pt>
                <c:pt idx="2">
                  <c:v>14.6</c:v>
                </c:pt>
                <c:pt idx="3">
                  <c:v>15.7</c:v>
                </c:pt>
                <c:pt idx="4">
                  <c:v>15.9</c:v>
                </c:pt>
                <c:pt idx="5">
                  <c:v>16.600000000000001</c:v>
                </c:pt>
                <c:pt idx="6">
                  <c:v>13.4</c:v>
                </c:pt>
                <c:pt idx="7">
                  <c:v>12.1</c:v>
                </c:pt>
                <c:pt idx="8">
                  <c:v>10.7</c:v>
                </c:pt>
                <c:pt idx="9">
                  <c:v>9.4</c:v>
                </c:pt>
                <c:pt idx="10">
                  <c:v>9.6</c:v>
                </c:pt>
                <c:pt idx="11">
                  <c:v>9.3000000000000007</c:v>
                </c:pt>
                <c:pt idx="12">
                  <c:v>8.9</c:v>
                </c:pt>
                <c:pt idx="13">
                  <c:v>8.6</c:v>
                </c:pt>
                <c:pt idx="14">
                  <c:v>8.8000000000000007</c:v>
                </c:pt>
                <c:pt idx="15">
                  <c:v>8.3000000000000007</c:v>
                </c:pt>
                <c:pt idx="16">
                  <c:v>8.7000000000000011</c:v>
                </c:pt>
                <c:pt idx="17">
                  <c:v>9</c:v>
                </c:pt>
                <c:pt idx="18">
                  <c:v>9.7000000000000011</c:v>
                </c:pt>
                <c:pt idx="19">
                  <c:v>10.200000000000001</c:v>
                </c:pt>
                <c:pt idx="20">
                  <c:v>10.4</c:v>
                </c:pt>
                <c:pt idx="21">
                  <c:v>10.200000000000001</c:v>
                </c:pt>
                <c:pt idx="22">
                  <c:v>10.3</c:v>
                </c:pt>
                <c:pt idx="23">
                  <c:v>11.3</c:v>
                </c:pt>
                <c:pt idx="24">
                  <c:v>12</c:v>
                </c:pt>
                <c:pt idx="25">
                  <c:v>12.3</c:v>
                </c:pt>
                <c:pt idx="26">
                  <c:v>12.5</c:v>
                </c:pt>
                <c:pt idx="27">
                  <c:v>12.6</c:v>
                </c:pt>
                <c:pt idx="28">
                  <c:v>13.3</c:v>
                </c:pt>
                <c:pt idx="29">
                  <c:v>12.7</c:v>
                </c:pt>
                <c:pt idx="30">
                  <c:v>12.8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'[2.1.xls]Лист1'!$G$1</c:f>
              <c:strCache>
                <c:ptCount val="1"/>
                <c:pt idx="0">
                  <c:v>смертность</c:v>
                </c:pt>
              </c:strCache>
            </c:strRef>
          </c:tx>
          <c:spPr>
            <a:ln w="50800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rgbClr val="C00000"/>
                    </a:solidFill>
                    <a:latin typeface="Times New Roman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'[2.1.xls]Лист1'!$E$2:$E$32</c:f>
              <c:strCache>
                <c:ptCount val="31"/>
                <c:pt idx="0">
                  <c:v>1960</c:v>
                </c:pt>
                <c:pt idx="1">
                  <c:v>1965</c:v>
                </c:pt>
                <c:pt idx="2">
                  <c:v>1970</c:v>
                </c:pt>
                <c:pt idx="3">
                  <c:v>1975</c:v>
                </c:pt>
                <c:pt idx="4">
                  <c:v>1980</c:v>
                </c:pt>
                <c:pt idx="5">
                  <c:v>1985</c:v>
                </c:pt>
                <c:pt idx="6">
                  <c:v>1990</c:v>
                </c:pt>
                <c:pt idx="7">
                  <c:v>1991</c:v>
                </c:pt>
                <c:pt idx="8">
                  <c:v>1992</c:v>
                </c:pt>
                <c:pt idx="9">
                  <c:v>1993</c:v>
                </c:pt>
                <c:pt idx="10">
                  <c:v>1994</c:v>
                </c:pt>
                <c:pt idx="11">
                  <c:v>1995</c:v>
                </c:pt>
                <c:pt idx="12">
                  <c:v>1996</c:v>
                </c:pt>
                <c:pt idx="13">
                  <c:v>1997</c:v>
                </c:pt>
                <c:pt idx="14">
                  <c:v>1998</c:v>
                </c:pt>
                <c:pt idx="15">
                  <c:v>1999</c:v>
                </c:pt>
                <c:pt idx="16">
                  <c:v>2000</c:v>
                </c:pt>
                <c:pt idx="17">
                  <c:v>2001</c:v>
                </c:pt>
                <c:pt idx="18">
                  <c:v>2002</c:v>
                </c:pt>
                <c:pt idx="19">
                  <c:v>2003</c:v>
                </c:pt>
                <c:pt idx="20">
                  <c:v>2004</c:v>
                </c:pt>
                <c:pt idx="21">
                  <c:v>2005</c:v>
                </c:pt>
                <c:pt idx="22">
                  <c:v>2006</c:v>
                </c:pt>
                <c:pt idx="23">
                  <c:v>2007</c:v>
                </c:pt>
                <c:pt idx="24">
                  <c:v>2008</c:v>
                </c:pt>
                <c:pt idx="25">
                  <c:v>2009</c:v>
                </c:pt>
                <c:pt idx="26">
                  <c:v>2010</c:v>
                </c:pt>
                <c:pt idx="27">
                  <c:v>2011</c:v>
                </c:pt>
                <c:pt idx="28">
                  <c:v>2012</c:v>
                </c:pt>
                <c:pt idx="29">
                  <c:v>2013</c:v>
                </c:pt>
                <c:pt idx="30">
                  <c:v>2014 1кв</c:v>
                </c:pt>
              </c:strCache>
            </c:strRef>
          </c:cat>
          <c:val>
            <c:numRef>
              <c:f>'[2.1.xls]Лист1'!$G$2:$G$32</c:f>
              <c:numCache>
                <c:formatCode>0.0</c:formatCode>
                <c:ptCount val="31"/>
                <c:pt idx="0">
                  <c:v>7.4</c:v>
                </c:pt>
                <c:pt idx="1">
                  <c:v>7.6</c:v>
                </c:pt>
                <c:pt idx="2">
                  <c:v>8.7000000000000011</c:v>
                </c:pt>
                <c:pt idx="3">
                  <c:v>9.8000000000000007</c:v>
                </c:pt>
                <c:pt idx="4">
                  <c:v>11</c:v>
                </c:pt>
                <c:pt idx="5">
                  <c:v>11.3</c:v>
                </c:pt>
                <c:pt idx="6">
                  <c:v>11.2</c:v>
                </c:pt>
                <c:pt idx="7">
                  <c:v>11.4</c:v>
                </c:pt>
                <c:pt idx="8">
                  <c:v>12.2</c:v>
                </c:pt>
                <c:pt idx="9">
                  <c:v>14.5</c:v>
                </c:pt>
                <c:pt idx="10">
                  <c:v>15.7</c:v>
                </c:pt>
                <c:pt idx="11">
                  <c:v>15</c:v>
                </c:pt>
                <c:pt idx="12">
                  <c:v>14.2</c:v>
                </c:pt>
                <c:pt idx="13">
                  <c:v>13.7</c:v>
                </c:pt>
                <c:pt idx="14">
                  <c:v>13.6</c:v>
                </c:pt>
                <c:pt idx="15">
                  <c:v>14.7</c:v>
                </c:pt>
                <c:pt idx="16">
                  <c:v>15.3</c:v>
                </c:pt>
                <c:pt idx="17">
                  <c:v>15.6</c:v>
                </c:pt>
                <c:pt idx="18">
                  <c:v>16.2</c:v>
                </c:pt>
                <c:pt idx="19">
                  <c:v>16.399999999999999</c:v>
                </c:pt>
                <c:pt idx="20">
                  <c:v>15.9</c:v>
                </c:pt>
                <c:pt idx="21">
                  <c:v>16.100000000000001</c:v>
                </c:pt>
                <c:pt idx="22">
                  <c:v>15.1</c:v>
                </c:pt>
                <c:pt idx="23">
                  <c:v>14.6</c:v>
                </c:pt>
                <c:pt idx="24">
                  <c:v>14.5</c:v>
                </c:pt>
                <c:pt idx="25">
                  <c:v>14.1</c:v>
                </c:pt>
                <c:pt idx="26">
                  <c:v>14.2</c:v>
                </c:pt>
                <c:pt idx="27">
                  <c:v>13.5</c:v>
                </c:pt>
                <c:pt idx="28">
                  <c:v>13.3</c:v>
                </c:pt>
                <c:pt idx="29">
                  <c:v>13.9</c:v>
                </c:pt>
                <c:pt idx="30">
                  <c:v>13.4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734912"/>
        <c:axId val="127736832"/>
      </c:lineChart>
      <c:catAx>
        <c:axId val="127734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pPr>
            <a:endParaRPr lang="ru-RU"/>
          </a:p>
        </c:txPr>
        <c:crossAx val="127736832"/>
        <c:crosses val="autoZero"/>
        <c:auto val="1"/>
        <c:lblAlgn val="ctr"/>
        <c:lblOffset val="100"/>
        <c:noMultiLvlLbl val="0"/>
      </c:catAx>
      <c:valAx>
        <c:axId val="127736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pPr>
            <a:endParaRPr lang="ru-RU"/>
          </a:p>
        </c:txPr>
        <c:crossAx val="127734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388666874382893"/>
          <c:y val="0.83260617378264357"/>
          <c:w val="0.49942116831230565"/>
          <c:h val="8.41792538386965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Лист1!$C$206</c:f>
              <c:strCache>
                <c:ptCount val="1"/>
                <c:pt idx="0">
                  <c:v>Рождаемость</c:v>
                </c:pt>
              </c:strCache>
            </c:strRef>
          </c:tx>
          <c:marker>
            <c:symbol val="none"/>
          </c:marker>
          <c:dLbls>
            <c:dLbl>
              <c:idx val="2"/>
              <c:layout>
                <c:manualLayout>
                  <c:x val="-4.9261083743842833E-3"/>
                  <c:y val="-2.95475530932594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"/>
                  <c:y val="3.32409972299174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"/>
                  <c:y val="3.32409972299174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1.6420361247948137E-3"/>
                  <c:y val="4.80147737765469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1.0481620831878783E-2"/>
                  <c:y val="4.82200943718600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00206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Лист1!$D$205:$L$205</c:f>
              <c:strCache>
                <c:ptCount val="9"/>
                <c:pt idx="0">
                  <c:v>1990</c:v>
                </c:pt>
                <c:pt idx="1">
                  <c:v>1992</c:v>
                </c:pt>
                <c:pt idx="2">
                  <c:v>1995</c:v>
                </c:pt>
                <c:pt idx="3">
                  <c:v>2000</c:v>
                </c:pt>
                <c:pt idx="4">
                  <c:v>2003</c:v>
                </c:pt>
                <c:pt idx="5">
                  <c:v>2005</c:v>
                </c:pt>
                <c:pt idx="6">
                  <c:v>2010</c:v>
                </c:pt>
                <c:pt idx="7">
                  <c:v>2012</c:v>
                </c:pt>
                <c:pt idx="8">
                  <c:v>8 мес. 2013</c:v>
                </c:pt>
              </c:strCache>
            </c:strRef>
          </c:cat>
          <c:val>
            <c:numRef>
              <c:f>Лист1!$D$206:$L$206</c:f>
              <c:numCache>
                <c:formatCode>General</c:formatCode>
                <c:ptCount val="9"/>
                <c:pt idx="0">
                  <c:v>13.4</c:v>
                </c:pt>
                <c:pt idx="1">
                  <c:v>10.7</c:v>
                </c:pt>
                <c:pt idx="2">
                  <c:v>9.3000000000000007</c:v>
                </c:pt>
                <c:pt idx="3">
                  <c:v>8.7000000000000011</c:v>
                </c:pt>
                <c:pt idx="4">
                  <c:v>10.200000000000001</c:v>
                </c:pt>
                <c:pt idx="5">
                  <c:v>10.200000000000001</c:v>
                </c:pt>
                <c:pt idx="6">
                  <c:v>12.5</c:v>
                </c:pt>
                <c:pt idx="7">
                  <c:v>13.3</c:v>
                </c:pt>
                <c:pt idx="8">
                  <c:v>13.2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Лист1!$C$207</c:f>
              <c:strCache>
                <c:ptCount val="1"/>
                <c:pt idx="0">
                  <c:v>Смертность</c:v>
                </c:pt>
              </c:strCache>
            </c:strRef>
          </c:tx>
          <c:marker>
            <c:symbol val="none"/>
          </c:marker>
          <c:dLbls>
            <c:dLbl>
              <c:idx val="2"/>
              <c:layout>
                <c:manualLayout>
                  <c:x val="3.2840722495895819E-3"/>
                  <c:y val="4.062788550323176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15</a:t>
                    </a:r>
                    <a:r>
                      <a:rPr lang="ru-RU" dirty="0" smtClean="0"/>
                      <a:t>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"/>
                  <c:y val="-2.95475530932594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0"/>
                  <c:y val="-2.21606648199445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4.9261083743842833E-3"/>
                  <c:y val="-5.17085087355769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9.9753048110368999E-3"/>
                  <c:y val="-5.6440479566093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C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Лист1!$D$205:$L$205</c:f>
              <c:strCache>
                <c:ptCount val="9"/>
                <c:pt idx="0">
                  <c:v>1990</c:v>
                </c:pt>
                <c:pt idx="1">
                  <c:v>1992</c:v>
                </c:pt>
                <c:pt idx="2">
                  <c:v>1995</c:v>
                </c:pt>
                <c:pt idx="3">
                  <c:v>2000</c:v>
                </c:pt>
                <c:pt idx="4">
                  <c:v>2003</c:v>
                </c:pt>
                <c:pt idx="5">
                  <c:v>2005</c:v>
                </c:pt>
                <c:pt idx="6">
                  <c:v>2010</c:v>
                </c:pt>
                <c:pt idx="7">
                  <c:v>2012</c:v>
                </c:pt>
                <c:pt idx="8">
                  <c:v>8 мес. 2013</c:v>
                </c:pt>
              </c:strCache>
            </c:strRef>
          </c:cat>
          <c:val>
            <c:numRef>
              <c:f>Лист1!$D$207:$L$207</c:f>
              <c:numCache>
                <c:formatCode>General</c:formatCode>
                <c:ptCount val="9"/>
                <c:pt idx="0">
                  <c:v>11.2</c:v>
                </c:pt>
                <c:pt idx="1">
                  <c:v>12.2</c:v>
                </c:pt>
                <c:pt idx="2">
                  <c:v>15</c:v>
                </c:pt>
                <c:pt idx="3">
                  <c:v>15.3</c:v>
                </c:pt>
                <c:pt idx="4">
                  <c:v>16.399999999999999</c:v>
                </c:pt>
                <c:pt idx="5">
                  <c:v>16.100000000000001</c:v>
                </c:pt>
                <c:pt idx="6">
                  <c:v>14.2</c:v>
                </c:pt>
                <c:pt idx="7">
                  <c:v>13.3</c:v>
                </c:pt>
                <c:pt idx="8">
                  <c:v>13.2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192320"/>
        <c:axId val="114805376"/>
      </c:lineChart>
      <c:catAx>
        <c:axId val="1131923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4805376"/>
        <c:crosses val="autoZero"/>
        <c:auto val="1"/>
        <c:lblAlgn val="ctr"/>
        <c:lblOffset val="100"/>
        <c:noMultiLvlLbl val="0"/>
      </c:catAx>
      <c:valAx>
        <c:axId val="114805376"/>
        <c:scaling>
          <c:orientation val="minMax"/>
          <c:min val="6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319232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'[2.1.xls]Лист1'!$F$1</c:f>
              <c:strCache>
                <c:ptCount val="1"/>
                <c:pt idx="0">
                  <c:v>рождаемость</c:v>
                </c:pt>
              </c:strCache>
            </c:strRef>
          </c:tx>
          <c:spPr>
            <a:ln w="50800" cap="rnd">
              <a:solidFill>
                <a:schemeClr val="tx2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'[2.1.xls]Лист1'!$E$2:$E$32</c:f>
              <c:strCache>
                <c:ptCount val="31"/>
                <c:pt idx="0">
                  <c:v>1960</c:v>
                </c:pt>
                <c:pt idx="1">
                  <c:v>1965</c:v>
                </c:pt>
                <c:pt idx="2">
                  <c:v>1970</c:v>
                </c:pt>
                <c:pt idx="3">
                  <c:v>1975</c:v>
                </c:pt>
                <c:pt idx="4">
                  <c:v>1980</c:v>
                </c:pt>
                <c:pt idx="5">
                  <c:v>1985</c:v>
                </c:pt>
                <c:pt idx="6">
                  <c:v>1990</c:v>
                </c:pt>
                <c:pt idx="7">
                  <c:v>1991</c:v>
                </c:pt>
                <c:pt idx="8">
                  <c:v>1992</c:v>
                </c:pt>
                <c:pt idx="9">
                  <c:v>1993</c:v>
                </c:pt>
                <c:pt idx="10">
                  <c:v>1994</c:v>
                </c:pt>
                <c:pt idx="11">
                  <c:v>1995</c:v>
                </c:pt>
                <c:pt idx="12">
                  <c:v>1996</c:v>
                </c:pt>
                <c:pt idx="13">
                  <c:v>1997</c:v>
                </c:pt>
                <c:pt idx="14">
                  <c:v>1998</c:v>
                </c:pt>
                <c:pt idx="15">
                  <c:v>1999</c:v>
                </c:pt>
                <c:pt idx="16">
                  <c:v>2000</c:v>
                </c:pt>
                <c:pt idx="17">
                  <c:v>2001</c:v>
                </c:pt>
                <c:pt idx="18">
                  <c:v>2002</c:v>
                </c:pt>
                <c:pt idx="19">
                  <c:v>2003</c:v>
                </c:pt>
                <c:pt idx="20">
                  <c:v>2004</c:v>
                </c:pt>
                <c:pt idx="21">
                  <c:v>2005</c:v>
                </c:pt>
                <c:pt idx="22">
                  <c:v>2006</c:v>
                </c:pt>
                <c:pt idx="23">
                  <c:v>2007</c:v>
                </c:pt>
                <c:pt idx="24">
                  <c:v>2008</c:v>
                </c:pt>
                <c:pt idx="25">
                  <c:v>2009</c:v>
                </c:pt>
                <c:pt idx="26">
                  <c:v>2010</c:v>
                </c:pt>
                <c:pt idx="27">
                  <c:v>2011</c:v>
                </c:pt>
                <c:pt idx="28">
                  <c:v>2012</c:v>
                </c:pt>
                <c:pt idx="29">
                  <c:v>2013</c:v>
                </c:pt>
                <c:pt idx="30">
                  <c:v>2014 1кв</c:v>
                </c:pt>
              </c:strCache>
            </c:strRef>
          </c:cat>
          <c:val>
            <c:numRef>
              <c:f>'[2.1.xls]Лист1'!$F$2:$F$32</c:f>
              <c:numCache>
                <c:formatCode>0.0</c:formatCode>
                <c:ptCount val="31"/>
                <c:pt idx="0">
                  <c:v>23.2</c:v>
                </c:pt>
                <c:pt idx="1">
                  <c:v>15.7</c:v>
                </c:pt>
                <c:pt idx="2">
                  <c:v>14.6</c:v>
                </c:pt>
                <c:pt idx="3">
                  <c:v>15.7</c:v>
                </c:pt>
                <c:pt idx="4">
                  <c:v>15.9</c:v>
                </c:pt>
                <c:pt idx="5">
                  <c:v>16.600000000000001</c:v>
                </c:pt>
                <c:pt idx="6">
                  <c:v>13.4</c:v>
                </c:pt>
                <c:pt idx="7">
                  <c:v>12.1</c:v>
                </c:pt>
                <c:pt idx="8">
                  <c:v>10.7</c:v>
                </c:pt>
                <c:pt idx="9">
                  <c:v>9.4</c:v>
                </c:pt>
                <c:pt idx="10">
                  <c:v>9.6</c:v>
                </c:pt>
                <c:pt idx="11">
                  <c:v>9.3000000000000007</c:v>
                </c:pt>
                <c:pt idx="12">
                  <c:v>8.9</c:v>
                </c:pt>
                <c:pt idx="13">
                  <c:v>8.6</c:v>
                </c:pt>
                <c:pt idx="14">
                  <c:v>8.8000000000000007</c:v>
                </c:pt>
                <c:pt idx="15">
                  <c:v>8.3000000000000007</c:v>
                </c:pt>
                <c:pt idx="16">
                  <c:v>8.7000000000000011</c:v>
                </c:pt>
                <c:pt idx="17">
                  <c:v>9</c:v>
                </c:pt>
                <c:pt idx="18">
                  <c:v>9.7000000000000011</c:v>
                </c:pt>
                <c:pt idx="19">
                  <c:v>10.200000000000001</c:v>
                </c:pt>
                <c:pt idx="20">
                  <c:v>10.4</c:v>
                </c:pt>
                <c:pt idx="21">
                  <c:v>10.200000000000001</c:v>
                </c:pt>
                <c:pt idx="22">
                  <c:v>10.3</c:v>
                </c:pt>
                <c:pt idx="23">
                  <c:v>11.3</c:v>
                </c:pt>
                <c:pt idx="24">
                  <c:v>12</c:v>
                </c:pt>
                <c:pt idx="25">
                  <c:v>12.3</c:v>
                </c:pt>
                <c:pt idx="26">
                  <c:v>12.5</c:v>
                </c:pt>
                <c:pt idx="27">
                  <c:v>12.6</c:v>
                </c:pt>
                <c:pt idx="28">
                  <c:v>13.3</c:v>
                </c:pt>
                <c:pt idx="29">
                  <c:v>12.7</c:v>
                </c:pt>
                <c:pt idx="30">
                  <c:v>12.8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'[2.1.xls]Лист1'!$G$1</c:f>
              <c:strCache>
                <c:ptCount val="1"/>
                <c:pt idx="0">
                  <c:v>смертность</c:v>
                </c:pt>
              </c:strCache>
            </c:strRef>
          </c:tx>
          <c:spPr>
            <a:ln w="50800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rgbClr val="C00000"/>
                    </a:solidFill>
                    <a:latin typeface="Times New Roman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'[2.1.xls]Лист1'!$E$2:$E$32</c:f>
              <c:strCache>
                <c:ptCount val="31"/>
                <c:pt idx="0">
                  <c:v>1960</c:v>
                </c:pt>
                <c:pt idx="1">
                  <c:v>1965</c:v>
                </c:pt>
                <c:pt idx="2">
                  <c:v>1970</c:v>
                </c:pt>
                <c:pt idx="3">
                  <c:v>1975</c:v>
                </c:pt>
                <c:pt idx="4">
                  <c:v>1980</c:v>
                </c:pt>
                <c:pt idx="5">
                  <c:v>1985</c:v>
                </c:pt>
                <c:pt idx="6">
                  <c:v>1990</c:v>
                </c:pt>
                <c:pt idx="7">
                  <c:v>1991</c:v>
                </c:pt>
                <c:pt idx="8">
                  <c:v>1992</c:v>
                </c:pt>
                <c:pt idx="9">
                  <c:v>1993</c:v>
                </c:pt>
                <c:pt idx="10">
                  <c:v>1994</c:v>
                </c:pt>
                <c:pt idx="11">
                  <c:v>1995</c:v>
                </c:pt>
                <c:pt idx="12">
                  <c:v>1996</c:v>
                </c:pt>
                <c:pt idx="13">
                  <c:v>1997</c:v>
                </c:pt>
                <c:pt idx="14">
                  <c:v>1998</c:v>
                </c:pt>
                <c:pt idx="15">
                  <c:v>1999</c:v>
                </c:pt>
                <c:pt idx="16">
                  <c:v>2000</c:v>
                </c:pt>
                <c:pt idx="17">
                  <c:v>2001</c:v>
                </c:pt>
                <c:pt idx="18">
                  <c:v>2002</c:v>
                </c:pt>
                <c:pt idx="19">
                  <c:v>2003</c:v>
                </c:pt>
                <c:pt idx="20">
                  <c:v>2004</c:v>
                </c:pt>
                <c:pt idx="21">
                  <c:v>2005</c:v>
                </c:pt>
                <c:pt idx="22">
                  <c:v>2006</c:v>
                </c:pt>
                <c:pt idx="23">
                  <c:v>2007</c:v>
                </c:pt>
                <c:pt idx="24">
                  <c:v>2008</c:v>
                </c:pt>
                <c:pt idx="25">
                  <c:v>2009</c:v>
                </c:pt>
                <c:pt idx="26">
                  <c:v>2010</c:v>
                </c:pt>
                <c:pt idx="27">
                  <c:v>2011</c:v>
                </c:pt>
                <c:pt idx="28">
                  <c:v>2012</c:v>
                </c:pt>
                <c:pt idx="29">
                  <c:v>2013</c:v>
                </c:pt>
                <c:pt idx="30">
                  <c:v>2014 1кв</c:v>
                </c:pt>
              </c:strCache>
            </c:strRef>
          </c:cat>
          <c:val>
            <c:numRef>
              <c:f>'[2.1.xls]Лист1'!$G$2:$G$32</c:f>
              <c:numCache>
                <c:formatCode>0.0</c:formatCode>
                <c:ptCount val="31"/>
                <c:pt idx="0">
                  <c:v>7.4</c:v>
                </c:pt>
                <c:pt idx="1">
                  <c:v>7.6</c:v>
                </c:pt>
                <c:pt idx="2">
                  <c:v>8.7000000000000011</c:v>
                </c:pt>
                <c:pt idx="3">
                  <c:v>9.8000000000000007</c:v>
                </c:pt>
                <c:pt idx="4">
                  <c:v>11</c:v>
                </c:pt>
                <c:pt idx="5">
                  <c:v>11.3</c:v>
                </c:pt>
                <c:pt idx="6">
                  <c:v>11.2</c:v>
                </c:pt>
                <c:pt idx="7">
                  <c:v>11.4</c:v>
                </c:pt>
                <c:pt idx="8">
                  <c:v>12.2</c:v>
                </c:pt>
                <c:pt idx="9">
                  <c:v>14.5</c:v>
                </c:pt>
                <c:pt idx="10">
                  <c:v>15.7</c:v>
                </c:pt>
                <c:pt idx="11">
                  <c:v>15</c:v>
                </c:pt>
                <c:pt idx="12">
                  <c:v>14.2</c:v>
                </c:pt>
                <c:pt idx="13">
                  <c:v>13.7</c:v>
                </c:pt>
                <c:pt idx="14">
                  <c:v>13.6</c:v>
                </c:pt>
                <c:pt idx="15">
                  <c:v>14.7</c:v>
                </c:pt>
                <c:pt idx="16">
                  <c:v>15.3</c:v>
                </c:pt>
                <c:pt idx="17">
                  <c:v>15.6</c:v>
                </c:pt>
                <c:pt idx="18">
                  <c:v>16.2</c:v>
                </c:pt>
                <c:pt idx="19">
                  <c:v>16.399999999999999</c:v>
                </c:pt>
                <c:pt idx="20">
                  <c:v>15.9</c:v>
                </c:pt>
                <c:pt idx="21">
                  <c:v>16.100000000000001</c:v>
                </c:pt>
                <c:pt idx="22">
                  <c:v>15.1</c:v>
                </c:pt>
                <c:pt idx="23">
                  <c:v>14.6</c:v>
                </c:pt>
                <c:pt idx="24">
                  <c:v>14.5</c:v>
                </c:pt>
                <c:pt idx="25">
                  <c:v>14.1</c:v>
                </c:pt>
                <c:pt idx="26">
                  <c:v>14.2</c:v>
                </c:pt>
                <c:pt idx="27">
                  <c:v>13.5</c:v>
                </c:pt>
                <c:pt idx="28">
                  <c:v>13.3</c:v>
                </c:pt>
                <c:pt idx="29">
                  <c:v>13.9</c:v>
                </c:pt>
                <c:pt idx="30">
                  <c:v>13.4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5960832"/>
        <c:axId val="115999872"/>
      </c:lineChart>
      <c:catAx>
        <c:axId val="115960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pPr>
            <a:endParaRPr lang="ru-RU"/>
          </a:p>
        </c:txPr>
        <c:crossAx val="115999872"/>
        <c:crosses val="autoZero"/>
        <c:auto val="1"/>
        <c:lblAlgn val="ctr"/>
        <c:lblOffset val="100"/>
        <c:noMultiLvlLbl val="0"/>
      </c:catAx>
      <c:valAx>
        <c:axId val="115999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pPr>
            <a:endParaRPr lang="ru-RU"/>
          </a:p>
        </c:txPr>
        <c:crossAx val="115960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388666874382716"/>
          <c:y val="0.83260617378264357"/>
          <c:w val="0.49942116831230388"/>
          <c:h val="8.41792538386965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Диаграмма 12"/>
          <p:cNvGraphicFramePr/>
          <p:nvPr/>
        </p:nvGraphicFramePr>
        <p:xfrm>
          <a:off x="0" y="0"/>
          <a:ext cx="0" cy="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/>
        </p:nvGraphicFramePr>
        <p:xfrm>
          <a:off x="0" y="0"/>
          <a:ext cx="0" cy="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Rectangle 59"/>
          <p:cNvSpPr>
            <a:spLocks noChangeArrowheads="1"/>
          </p:cNvSpPr>
          <p:nvPr/>
        </p:nvSpPr>
        <p:spPr bwMode="auto">
          <a:xfrm>
            <a:off x="0" y="19348"/>
            <a:ext cx="9144000" cy="105273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196752"/>
            <a:ext cx="87849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923197"/>
              </p:ext>
            </p:extLst>
          </p:nvPr>
        </p:nvGraphicFramePr>
        <p:xfrm>
          <a:off x="107505" y="1381417"/>
          <a:ext cx="8928991" cy="34403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3453"/>
                <a:gridCol w="1840872"/>
                <a:gridCol w="1997333"/>
                <a:gridCol w="1997333"/>
              </a:tblGrid>
              <a:tr h="57339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Территория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Число умерших от новообразований </a:t>
                      </a:r>
                      <a:endParaRPr lang="ru-RU" sz="1600" b="1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на </a:t>
                      </a: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100 000 населения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33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2014 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2015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2016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33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Российская Федерация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201,1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203,2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201,6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33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Уральский федеральный округ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199,5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200,0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198,5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33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ХМАО-Югра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111,2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109,0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109,5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33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Сургут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93,3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99,2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93,4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60041" y="130216"/>
            <a:ext cx="867645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Смертность от новообразований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в Ханты-Мансийском</a:t>
            </a:r>
            <a:r>
              <a:rPr kumimoji="0" lang="ru-RU" altLang="ru-RU" sz="2400" b="1" u="none" strike="noStrike" cap="none" normalizeH="0" dirty="0" smtClean="0">
                <a:ln>
                  <a:noFill/>
                </a:ln>
                <a:solidFill>
                  <a:srgbClr val="660033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altLang="ru-RU" sz="2400" b="1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автономном округе-Югре</a:t>
            </a:r>
            <a:endParaRPr kumimoji="0" lang="ru-RU" altLang="ru-RU" sz="2400" b="0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1408" y="5185916"/>
            <a:ext cx="8640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+mn-lt"/>
              </a:rPr>
              <a:t>Уровень  смертности от новообразований в Югре на </a:t>
            </a:r>
            <a:r>
              <a:rPr lang="ru-RU" b="1" dirty="0" smtClean="0">
                <a:latin typeface="+mn-lt"/>
              </a:rPr>
              <a:t>45,6% </a:t>
            </a:r>
            <a:r>
              <a:rPr lang="ru-RU" b="1" dirty="0">
                <a:latin typeface="+mn-lt"/>
              </a:rPr>
              <a:t>ниже среднероссийского и на </a:t>
            </a:r>
            <a:r>
              <a:rPr lang="ru-RU" b="1" dirty="0" smtClean="0">
                <a:latin typeface="+mn-lt"/>
              </a:rPr>
              <a:t>44,8% </a:t>
            </a:r>
            <a:r>
              <a:rPr lang="ru-RU" b="1" dirty="0">
                <a:latin typeface="+mn-lt"/>
              </a:rPr>
              <a:t>ниже, чем в Уральском федеральном округе</a:t>
            </a:r>
            <a:r>
              <a:rPr lang="ru-RU" b="1" dirty="0" smtClean="0">
                <a:latin typeface="+mn-lt"/>
              </a:rPr>
              <a:t>.</a:t>
            </a:r>
            <a:endParaRPr lang="ru-RU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657672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Диаграмма 12"/>
          <p:cNvGraphicFramePr/>
          <p:nvPr/>
        </p:nvGraphicFramePr>
        <p:xfrm>
          <a:off x="0" y="0"/>
          <a:ext cx="0" cy="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/>
        </p:nvGraphicFramePr>
        <p:xfrm>
          <a:off x="0" y="0"/>
          <a:ext cx="0" cy="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Rectangle 59"/>
          <p:cNvSpPr>
            <a:spLocks noChangeArrowheads="1"/>
          </p:cNvSpPr>
          <p:nvPr/>
        </p:nvSpPr>
        <p:spPr bwMode="auto">
          <a:xfrm>
            <a:off x="0" y="-3985"/>
            <a:ext cx="9157752" cy="105273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660033"/>
                </a:solidFill>
                <a:latin typeface="+mn-lt"/>
                <a:cs typeface="Times New Roman" panose="02020603050405020304" pitchFamily="18" charset="0"/>
              </a:rPr>
              <a:t>Злокачественные новообразования в цифрах</a:t>
            </a:r>
            <a:endParaRPr lang="ru-RU" sz="2400" b="1" dirty="0">
              <a:solidFill>
                <a:srgbClr val="660033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196752"/>
            <a:ext cx="87849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78444"/>
              </p:ext>
            </p:extLst>
          </p:nvPr>
        </p:nvGraphicFramePr>
        <p:xfrm>
          <a:off x="249684" y="1573848"/>
          <a:ext cx="8640958" cy="45128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57273"/>
                <a:gridCol w="1827895"/>
                <a:gridCol w="1827895"/>
                <a:gridCol w="1827895"/>
              </a:tblGrid>
              <a:tr h="1146782">
                <a:tc>
                  <a:txBody>
                    <a:bodyPr/>
                    <a:lstStyle/>
                    <a:p>
                      <a:endParaRPr lang="ru-RU" b="1" dirty="0">
                        <a:latin typeface="+mj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г.Сургут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2015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г.Сургут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ХМАО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2016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33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Заболеваемость ЗНО на 100 тыс. населения </a:t>
                      </a:r>
                      <a:endParaRPr lang="ru-RU" sz="1800" b="1" dirty="0" smtClean="0">
                        <a:solidFill>
                          <a:schemeClr val="bg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270,9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233,2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269,9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33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Контингент лиц, страдающих ЗНО на 100 тыс. населения </a:t>
                      </a:r>
                      <a:endParaRPr lang="ru-RU" sz="1800" b="1" dirty="0" smtClean="0">
                        <a:solidFill>
                          <a:schemeClr val="bg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1345,6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1457,8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1581,3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33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Запущенность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29,6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21,5%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22,9%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33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Одногодичная летальность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21,4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18,9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23,5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33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Пятилетняя выживаемость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49,2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51,5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8509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Диаграмма 12"/>
          <p:cNvGraphicFramePr/>
          <p:nvPr/>
        </p:nvGraphicFramePr>
        <p:xfrm>
          <a:off x="0" y="0"/>
          <a:ext cx="0" cy="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/>
        </p:nvGraphicFramePr>
        <p:xfrm>
          <a:off x="0" y="0"/>
          <a:ext cx="0" cy="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Rectangle 59"/>
          <p:cNvSpPr>
            <a:spLocks noChangeArrowheads="1"/>
          </p:cNvSpPr>
          <p:nvPr/>
        </p:nvSpPr>
        <p:spPr bwMode="auto">
          <a:xfrm>
            <a:off x="0" y="0"/>
            <a:ext cx="9144000" cy="105273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endParaRPr lang="ru-RU" sz="2400" b="1" dirty="0" smtClean="0">
              <a:solidFill>
                <a:srgbClr val="660033"/>
              </a:solidFill>
              <a:latin typeface="+mj-lt"/>
              <a:cs typeface="Times New Roman" panose="02020603050405020304" pitchFamily="18" charset="0"/>
            </a:endParaRP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800" b="1" dirty="0" err="1" smtClean="0">
                <a:solidFill>
                  <a:srgbClr val="660033"/>
                </a:solidFill>
                <a:latin typeface="+mj-lt"/>
                <a:cs typeface="Times New Roman" panose="02020603050405020304" pitchFamily="18" charset="0"/>
              </a:rPr>
              <a:t>Онкоскрининг</a:t>
            </a:r>
            <a:endParaRPr lang="ru-RU" sz="2800" b="1" dirty="0">
              <a:solidFill>
                <a:srgbClr val="660033"/>
              </a:solidFill>
              <a:latin typeface="+mj-lt"/>
              <a:cs typeface="Times New Roman" panose="02020603050405020304" pitchFamily="18" charset="0"/>
            </a:endParaRP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endParaRPr lang="ru-RU" sz="2400" b="1" dirty="0">
              <a:solidFill>
                <a:srgbClr val="FF3300"/>
              </a:solidFill>
              <a:latin typeface="Arial" pitchFamily="34" charset="0"/>
              <a:cs typeface="Times New Roman" pitchFamily="18" charset="0"/>
            </a:endParaRPr>
          </a:p>
        </p:txBody>
      </p:sp>
      <p:pic>
        <p:nvPicPr>
          <p:cNvPr id="17410" name="Picture 2" descr="1anons chec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52735"/>
            <a:ext cx="4392488" cy="5440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644008" y="1041341"/>
            <a:ext cx="449999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>
                <a:latin typeface="+mj-lt"/>
              </a:rPr>
              <a:t>Онкоскрининг</a:t>
            </a:r>
            <a:r>
              <a:rPr lang="ru-RU" dirty="0">
                <a:latin typeface="+mj-lt"/>
              </a:rPr>
              <a:t> (</a:t>
            </a:r>
            <a:r>
              <a:rPr lang="ru-RU" dirty="0" err="1">
                <a:latin typeface="+mj-lt"/>
              </a:rPr>
              <a:t>check-up</a:t>
            </a:r>
            <a:r>
              <a:rPr lang="ru-RU" dirty="0" smtClean="0">
                <a:latin typeface="+mj-lt"/>
              </a:rPr>
              <a:t>) - </a:t>
            </a:r>
            <a:r>
              <a:rPr lang="ru-RU" dirty="0">
                <a:latin typeface="+mj-lt"/>
              </a:rPr>
              <a:t>это программа обследования, направленная на базовую диагностику ранних форм самых распространенных онкологических заболеваний. </a:t>
            </a:r>
            <a:endParaRPr lang="ru-RU" dirty="0" smtClean="0">
              <a:latin typeface="+mj-lt"/>
            </a:endParaRPr>
          </a:p>
          <a:p>
            <a:pPr algn="just"/>
            <a:r>
              <a:rPr lang="ru-RU" dirty="0" err="1" smtClean="0">
                <a:latin typeface="+mj-lt"/>
              </a:rPr>
              <a:t>Сheck-up</a:t>
            </a:r>
            <a:r>
              <a:rPr lang="ru-RU" dirty="0" smtClean="0">
                <a:latin typeface="+mj-lt"/>
              </a:rPr>
              <a:t> </a:t>
            </a:r>
            <a:r>
              <a:rPr lang="ru-RU" dirty="0">
                <a:latin typeface="+mj-lt"/>
              </a:rPr>
              <a:t>дает возможность получить важную информацию о состоянии </a:t>
            </a:r>
            <a:r>
              <a:rPr lang="ru-RU" dirty="0" smtClean="0">
                <a:latin typeface="+mj-lt"/>
              </a:rPr>
              <a:t>здоровья</a:t>
            </a:r>
            <a:r>
              <a:rPr lang="ru-RU" dirty="0">
                <a:latin typeface="+mj-lt"/>
              </a:rPr>
              <a:t>, которая может оказать влияние на продолжительность жизни или существенно изменить ее качество</a:t>
            </a:r>
            <a:r>
              <a:rPr lang="ru-RU" dirty="0" smtClean="0">
                <a:latin typeface="+mj-lt"/>
              </a:rPr>
              <a:t>.</a:t>
            </a:r>
          </a:p>
          <a:p>
            <a:pPr algn="ctr"/>
            <a:r>
              <a:rPr lang="ru-RU" b="1" u="sng" dirty="0" err="1" smtClean="0">
                <a:latin typeface="+mj-lt"/>
              </a:rPr>
              <a:t>Онкоскрининговые</a:t>
            </a:r>
            <a:r>
              <a:rPr lang="ru-RU" b="1" u="sng" dirty="0" smtClean="0">
                <a:latin typeface="+mj-lt"/>
              </a:rPr>
              <a:t> программы </a:t>
            </a:r>
          </a:p>
          <a:p>
            <a:pPr algn="ctr"/>
            <a:r>
              <a:rPr lang="ru-RU" b="1" u="sng" dirty="0" smtClean="0">
                <a:latin typeface="+mj-lt"/>
              </a:rPr>
              <a:t>в ХМАО ЮГРЕ</a:t>
            </a:r>
            <a:endParaRPr lang="ru-RU" b="1" u="sng" dirty="0">
              <a:latin typeface="+mj-lt"/>
            </a:endParaRPr>
          </a:p>
          <a:p>
            <a:pPr marL="285750" indent="-285750" algn="just">
              <a:buFont typeface="Wingdings" pitchFamily="2" charset="2"/>
              <a:buChar char="§"/>
            </a:pPr>
            <a:r>
              <a:rPr lang="ru-RU" dirty="0" smtClean="0">
                <a:latin typeface="+mj-lt"/>
              </a:rPr>
              <a:t>Флюорография 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ru-RU" dirty="0" smtClean="0">
                <a:latin typeface="+mj-lt"/>
              </a:rPr>
              <a:t>Маммография 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ru-RU" dirty="0" smtClean="0">
                <a:latin typeface="+mj-lt"/>
              </a:rPr>
              <a:t>Жидкостная </a:t>
            </a:r>
            <a:r>
              <a:rPr lang="ru-RU" dirty="0" err="1" smtClean="0">
                <a:latin typeface="+mj-lt"/>
              </a:rPr>
              <a:t>онкоцитология</a:t>
            </a:r>
            <a:endParaRPr lang="ru-RU" dirty="0" smtClean="0">
              <a:latin typeface="+mj-lt"/>
            </a:endParaRPr>
          </a:p>
          <a:p>
            <a:pPr marL="285750" indent="-285750" algn="just">
              <a:buFont typeface="Wingdings" pitchFamily="2" charset="2"/>
              <a:buChar char="§"/>
            </a:pPr>
            <a:r>
              <a:rPr lang="ru-RU" dirty="0" err="1" smtClean="0">
                <a:latin typeface="+mj-lt"/>
              </a:rPr>
              <a:t>Онкоцитология</a:t>
            </a:r>
            <a:r>
              <a:rPr lang="ru-RU" dirty="0" smtClean="0">
                <a:latin typeface="+mj-lt"/>
              </a:rPr>
              <a:t> 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ru-RU" dirty="0" smtClean="0">
                <a:latin typeface="+mj-lt"/>
              </a:rPr>
              <a:t>КРР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ru-RU" dirty="0" err="1">
                <a:latin typeface="+mj-lt"/>
              </a:rPr>
              <a:t>Онкомаркер</a:t>
            </a:r>
            <a:r>
              <a:rPr lang="ru-RU" dirty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PSA</a:t>
            </a:r>
            <a:endParaRPr lang="ru-RU" dirty="0" smtClean="0">
              <a:latin typeface="+mj-lt"/>
            </a:endParaRPr>
          </a:p>
          <a:p>
            <a:pPr marL="285750" indent="-285750" algn="just">
              <a:buFont typeface="Wingdings" pitchFamily="2" charset="2"/>
              <a:buChar char="§"/>
            </a:pPr>
            <a:r>
              <a:rPr lang="ru-RU" dirty="0" smtClean="0">
                <a:latin typeface="+mj-lt"/>
              </a:rPr>
              <a:t>УЗИ предстательной железы</a:t>
            </a:r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49314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Диаграмма 12"/>
          <p:cNvGraphicFramePr/>
          <p:nvPr/>
        </p:nvGraphicFramePr>
        <p:xfrm>
          <a:off x="0" y="0"/>
          <a:ext cx="0" cy="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/>
        </p:nvGraphicFramePr>
        <p:xfrm>
          <a:off x="0" y="0"/>
          <a:ext cx="0" cy="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Rectangle 59"/>
          <p:cNvSpPr>
            <a:spLocks noChangeArrowheads="1"/>
          </p:cNvSpPr>
          <p:nvPr/>
        </p:nvSpPr>
        <p:spPr bwMode="auto">
          <a:xfrm>
            <a:off x="0" y="0"/>
            <a:ext cx="9144000" cy="103217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marL="25400" marR="114300" indent="-190500" algn="ctr">
              <a:spcBef>
                <a:spcPts val="1200"/>
              </a:spcBef>
              <a:spcAft>
                <a:spcPts val="1185"/>
              </a:spcAft>
              <a:tabLst>
                <a:tab pos="340995" algn="l"/>
              </a:tabLst>
            </a:pPr>
            <a:r>
              <a:rPr lang="ru-RU" sz="2400" b="1" dirty="0">
                <a:solidFill>
                  <a:srgbClr val="660033"/>
                </a:solidFill>
                <a:latin typeface="+mn-lt"/>
                <a:ea typeface="Times New Roman"/>
              </a:rPr>
              <a:t>Процент выявления онкопатологии </a:t>
            </a:r>
          </a:p>
          <a:p>
            <a:pPr marL="25400" marR="114300" indent="-190500" algn="ctr">
              <a:spcBef>
                <a:spcPts val="1200"/>
              </a:spcBef>
              <a:spcAft>
                <a:spcPts val="1185"/>
              </a:spcAft>
              <a:tabLst>
                <a:tab pos="340995" algn="l"/>
              </a:tabLst>
            </a:pPr>
            <a:r>
              <a:rPr lang="ru-RU" sz="2400" b="1" dirty="0">
                <a:solidFill>
                  <a:srgbClr val="660033"/>
                </a:solidFill>
                <a:latin typeface="+mn-lt"/>
                <a:ea typeface="Times New Roman"/>
              </a:rPr>
              <a:t>при </a:t>
            </a:r>
            <a:r>
              <a:rPr lang="ru-RU" sz="2400" b="1" dirty="0" err="1">
                <a:solidFill>
                  <a:srgbClr val="660033"/>
                </a:solidFill>
                <a:latin typeface="+mn-lt"/>
                <a:ea typeface="Times New Roman"/>
              </a:rPr>
              <a:t>скрининговых</a:t>
            </a:r>
            <a:r>
              <a:rPr lang="ru-RU" sz="2400" b="1" dirty="0">
                <a:solidFill>
                  <a:srgbClr val="660033"/>
                </a:solidFill>
                <a:latin typeface="+mn-lt"/>
                <a:ea typeface="Times New Roman"/>
              </a:rPr>
              <a:t> обследованиях </a:t>
            </a:r>
            <a:r>
              <a:rPr lang="ru-RU" sz="2400" b="1" dirty="0" smtClean="0">
                <a:solidFill>
                  <a:srgbClr val="660033"/>
                </a:solidFill>
                <a:latin typeface="+mn-lt"/>
                <a:ea typeface="Times New Roman"/>
              </a:rPr>
              <a:t>2016 </a:t>
            </a:r>
            <a:r>
              <a:rPr lang="ru-RU" sz="2400" b="1" dirty="0">
                <a:solidFill>
                  <a:srgbClr val="660033"/>
                </a:solidFill>
                <a:latin typeface="+mn-lt"/>
                <a:ea typeface="Times New Roman"/>
              </a:rPr>
              <a:t>г.</a:t>
            </a:r>
          </a:p>
          <a:p>
            <a:pPr indent="45085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dirty="0">
              <a:latin typeface="+mn-lt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849427"/>
              </p:ext>
            </p:extLst>
          </p:nvPr>
        </p:nvGraphicFramePr>
        <p:xfrm>
          <a:off x="457200" y="1412776"/>
          <a:ext cx="8219260" cy="52111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2432"/>
                <a:gridCol w="824092"/>
                <a:gridCol w="824092"/>
                <a:gridCol w="824092"/>
                <a:gridCol w="824092"/>
                <a:gridCol w="824092"/>
                <a:gridCol w="824092"/>
                <a:gridCol w="824092"/>
                <a:gridCol w="824092"/>
                <a:gridCol w="824092"/>
              </a:tblGrid>
              <a:tr h="1147192">
                <a:tc>
                  <a:txBody>
                    <a:bodyPr/>
                    <a:lstStyle/>
                    <a:p>
                      <a:pPr marR="114300" indent="-190500" algn="ctr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tabLst>
                          <a:tab pos="340995" algn="l"/>
                        </a:tabLst>
                      </a:pP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90" marR="60590" marT="0" marB="0"/>
                </a:tc>
                <a:tc>
                  <a:txBody>
                    <a:bodyPr/>
                    <a:lstStyle/>
                    <a:p>
                      <a:pPr marL="71755" marR="114300" indent="-190500" algn="ctr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tabLst>
                          <a:tab pos="340995" algn="l"/>
                        </a:tabLst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effectLst/>
                        </a:rPr>
                        <a:t>ФГ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431" marR="59431" marT="0" marB="0" anchor="ctr"/>
                </a:tc>
                <a:tc>
                  <a:txBody>
                    <a:bodyPr/>
                    <a:lstStyle/>
                    <a:p>
                      <a:pPr marL="71755" marR="114300" indent="-190500" algn="ctr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tabLst>
                          <a:tab pos="340995" algn="l"/>
                        </a:tabLst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effectLst/>
                        </a:rPr>
                        <a:t>МГ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431" marR="59431" marT="0" marB="0" anchor="ctr"/>
                </a:tc>
                <a:tc>
                  <a:txBody>
                    <a:bodyPr/>
                    <a:lstStyle/>
                    <a:p>
                      <a:pPr marL="71755" marR="114300" indent="-190500" algn="ctr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tabLst>
                          <a:tab pos="340995" algn="l"/>
                        </a:tabLs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ФГДС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431" marR="59431" marT="0" marB="0" anchor="ctr"/>
                </a:tc>
                <a:tc>
                  <a:txBody>
                    <a:bodyPr/>
                    <a:lstStyle/>
                    <a:p>
                      <a:pPr marL="71755" marR="114300" indent="-190500" algn="ctr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tabLst>
                          <a:tab pos="340995" algn="l"/>
                        </a:tabLs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КРР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431" marR="59431" marT="0" marB="0" anchor="ctr"/>
                </a:tc>
                <a:tc>
                  <a:txBody>
                    <a:bodyPr/>
                    <a:lstStyle/>
                    <a:p>
                      <a:pPr marL="71755" marR="114300" indent="-190500" algn="ctr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tabLst>
                          <a:tab pos="340995" algn="l"/>
                        </a:tabLst>
                      </a:pPr>
                      <a:r>
                        <a:rPr lang="en-US" sz="1000" dirty="0" smtClean="0">
                          <a:solidFill>
                            <a:schemeClr val="bg1"/>
                          </a:solidFill>
                          <a:effectLst/>
                        </a:rPr>
                        <a:t>KS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431" marR="59431" marT="0" marB="0" anchor="ctr"/>
                </a:tc>
                <a:tc>
                  <a:txBody>
                    <a:bodyPr/>
                    <a:lstStyle/>
                    <a:p>
                      <a:pPr marL="71755" marR="114300" indent="-190500" algn="ctr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tabLst>
                          <a:tab pos="340995" algn="l"/>
                        </a:tabLst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ЖЦ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431" marR="59431" marT="0" marB="0" anchor="ctr"/>
                </a:tc>
                <a:tc>
                  <a:txBody>
                    <a:bodyPr/>
                    <a:lstStyle/>
                    <a:p>
                      <a:pPr marL="71755" marR="114300" indent="-190500" algn="ctr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tabLst>
                          <a:tab pos="340995" algn="l"/>
                        </a:tabLst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effectLst/>
                        </a:rPr>
                        <a:t>О/Ц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431" marR="59431" marT="0" marB="0" anchor="ctr"/>
                </a:tc>
                <a:tc>
                  <a:txBody>
                    <a:bodyPr/>
                    <a:lstStyle/>
                    <a:p>
                      <a:pPr marL="71755" marR="114300" indent="-190500" algn="ctr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tabLst>
                          <a:tab pos="340995" algn="l"/>
                        </a:tabLst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effectLst/>
                        </a:rPr>
                        <a:t>С</a:t>
                      </a:r>
                      <a:r>
                        <a:rPr lang="en-US" sz="1000" dirty="0" smtClean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r>
                        <a:rPr lang="ru-RU" sz="1000" dirty="0" smtClean="0">
                          <a:solidFill>
                            <a:schemeClr val="bg1"/>
                          </a:solidFill>
                          <a:effectLst/>
                        </a:rPr>
                        <a:t>-125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431" marR="59431" marT="0" marB="0" anchor="ctr"/>
                </a:tc>
                <a:tc>
                  <a:txBody>
                    <a:bodyPr/>
                    <a:lstStyle/>
                    <a:p>
                      <a:pPr marL="71755" marR="114300" indent="-190500" algn="ctr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tabLst>
                          <a:tab pos="340995" algn="l"/>
                        </a:tabLst>
                      </a:pPr>
                      <a:r>
                        <a:rPr lang="en-US" sz="1000" dirty="0" smtClean="0">
                          <a:solidFill>
                            <a:schemeClr val="bg1"/>
                          </a:solidFill>
                          <a:effectLst/>
                        </a:rPr>
                        <a:t>PSA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431" marR="59431" marT="0" marB="0" anchor="ctr"/>
                </a:tc>
              </a:tr>
              <a:tr h="1061530">
                <a:tc>
                  <a:txBody>
                    <a:bodyPr/>
                    <a:lstStyle/>
                    <a:p>
                      <a:pPr marR="114300" indent="-190500" algn="l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tabLst>
                          <a:tab pos="340995" algn="l"/>
                        </a:tabLst>
                      </a:pPr>
                      <a:endParaRPr lang="ru-RU" sz="120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R="114300" indent="-190500" algn="l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tabLst>
                          <a:tab pos="340995" algn="l"/>
                        </a:tabLs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effectLst/>
                        </a:rPr>
                        <a:t>СГКП 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/>
                    <a:p>
                      <a:pPr marR="114300" indent="-190500" algn="ctr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tabLst>
                          <a:tab pos="340995" algn="l"/>
                        </a:tabLs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0,2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590" marR="60590" marT="0" marB="0" anchor="ctr"/>
                </a:tc>
                <a:tc>
                  <a:txBody>
                    <a:bodyPr/>
                    <a:lstStyle/>
                    <a:p>
                      <a:pPr marR="114300" indent="-190500" algn="ctr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tabLst>
                          <a:tab pos="340995" algn="l"/>
                        </a:tabLs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590" marR="60590" marT="0" marB="0" anchor="ctr"/>
                </a:tc>
                <a:tc>
                  <a:txBody>
                    <a:bodyPr/>
                    <a:lstStyle/>
                    <a:p>
                      <a:pPr marR="114300" indent="-190500" algn="ctr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tabLst>
                          <a:tab pos="340995" algn="l"/>
                        </a:tabLs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0,7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590" marR="60590" marT="0" marB="0" anchor="ctr"/>
                </a:tc>
                <a:tc>
                  <a:txBody>
                    <a:bodyPr/>
                    <a:lstStyle/>
                    <a:p>
                      <a:pPr marR="114300" indent="-190500" algn="ctr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tabLst>
                          <a:tab pos="340995" algn="l"/>
                        </a:tabLs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0,01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590" marR="60590" marT="0" marB="0" anchor="ctr"/>
                </a:tc>
                <a:tc>
                  <a:txBody>
                    <a:bodyPr/>
                    <a:lstStyle/>
                    <a:p>
                      <a:pPr marR="114300" indent="-190500" algn="ctr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tabLst>
                          <a:tab pos="340995" algn="l"/>
                        </a:tabLs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0,3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590" marR="60590" marT="0" marB="0" anchor="ctr"/>
                </a:tc>
                <a:tc>
                  <a:txBody>
                    <a:bodyPr/>
                    <a:lstStyle/>
                    <a:p>
                      <a:pPr marR="114300" indent="-190500" algn="ctr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tabLst>
                          <a:tab pos="340995" algn="l"/>
                        </a:tabLs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590" marR="60590" marT="0" marB="0" anchor="ctr"/>
                </a:tc>
                <a:tc>
                  <a:txBody>
                    <a:bodyPr/>
                    <a:lstStyle/>
                    <a:p>
                      <a:pPr marR="114300" indent="-190500" algn="ctr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tabLst>
                          <a:tab pos="340995" algn="l"/>
                        </a:tabLs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0,02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590" marR="60590" marT="0" marB="0" anchor="ctr"/>
                </a:tc>
                <a:tc>
                  <a:txBody>
                    <a:bodyPr/>
                    <a:lstStyle/>
                    <a:p>
                      <a:pPr marR="114300" indent="-190500" algn="ctr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tabLst>
                          <a:tab pos="340995" algn="l"/>
                        </a:tabLs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7,8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90" marR="60590" marT="0" marB="0" anchor="ctr"/>
                </a:tc>
                <a:tc>
                  <a:txBody>
                    <a:bodyPr/>
                    <a:lstStyle/>
                    <a:p>
                      <a:pPr marR="114300" indent="-190500" algn="ctr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tabLst>
                          <a:tab pos="340995" algn="l"/>
                        </a:tabLs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0,4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90" marR="60590" marT="0" marB="0" anchor="ctr"/>
                </a:tc>
              </a:tr>
              <a:tr h="991686">
                <a:tc>
                  <a:txBody>
                    <a:bodyPr/>
                    <a:lstStyle/>
                    <a:p>
                      <a:pPr marR="114300" indent="-190500" algn="l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tabLst>
                          <a:tab pos="340995" algn="l"/>
                        </a:tabLst>
                      </a:pPr>
                      <a:endParaRPr lang="ru-RU" sz="120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R="114300" indent="-190500" algn="l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tabLst>
                          <a:tab pos="340995" algn="l"/>
                        </a:tabLs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effectLst/>
                        </a:rPr>
                        <a:t>СГКП 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/>
                    <a:p>
                      <a:pPr marR="114300" indent="-190500" algn="ctr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tabLst>
                          <a:tab pos="340995" algn="l"/>
                        </a:tabLs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0,01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590" marR="60590" marT="0" marB="0" anchor="ctr"/>
                </a:tc>
                <a:tc>
                  <a:txBody>
                    <a:bodyPr/>
                    <a:lstStyle/>
                    <a:p>
                      <a:pPr marR="114300" indent="-190500" algn="ctr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tabLst>
                          <a:tab pos="340995" algn="l"/>
                        </a:tabLs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0,2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590" marR="60590" marT="0" marB="0" anchor="ctr"/>
                </a:tc>
                <a:tc>
                  <a:txBody>
                    <a:bodyPr/>
                    <a:lstStyle/>
                    <a:p>
                      <a:pPr marR="114300" indent="-190500" algn="ctr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tabLst>
                          <a:tab pos="340995" algn="l"/>
                        </a:tabLs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590" marR="60590" marT="0" marB="0" anchor="ctr"/>
                </a:tc>
                <a:tc>
                  <a:txBody>
                    <a:bodyPr/>
                    <a:lstStyle/>
                    <a:p>
                      <a:pPr marR="114300" indent="-190500" algn="ctr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tabLst>
                          <a:tab pos="340995" algn="l"/>
                        </a:tabLs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2,8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590" marR="60590" marT="0" marB="0" anchor="ctr"/>
                </a:tc>
                <a:tc>
                  <a:txBody>
                    <a:bodyPr/>
                    <a:lstStyle/>
                    <a:p>
                      <a:pPr marR="114300" indent="-190500" algn="ctr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tabLst>
                          <a:tab pos="340995" algn="l"/>
                        </a:tabLs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1,7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590" marR="60590" marT="0" marB="0" anchor="ctr"/>
                </a:tc>
                <a:tc>
                  <a:txBody>
                    <a:bodyPr/>
                    <a:lstStyle/>
                    <a:p>
                      <a:pPr marR="114300" indent="-190500" algn="ctr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tabLst>
                          <a:tab pos="340995" algn="l"/>
                        </a:tabLs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0,02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590" marR="60590" marT="0" marB="0" anchor="ctr"/>
                </a:tc>
                <a:tc>
                  <a:txBody>
                    <a:bodyPr/>
                    <a:lstStyle/>
                    <a:p>
                      <a:pPr marR="114300" indent="-190500" algn="ctr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tabLst>
                          <a:tab pos="340995" algn="l"/>
                        </a:tabLs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590" marR="60590" marT="0" marB="0" anchor="ctr"/>
                </a:tc>
                <a:tc>
                  <a:txBody>
                    <a:bodyPr/>
                    <a:lstStyle/>
                    <a:p>
                      <a:pPr marR="114300" indent="-190500" algn="ctr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tabLst>
                          <a:tab pos="340995" algn="l"/>
                        </a:tabLs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9,3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90" marR="60590" marT="0" marB="0" anchor="ctr"/>
                </a:tc>
                <a:tc>
                  <a:txBody>
                    <a:bodyPr/>
                    <a:lstStyle/>
                    <a:p>
                      <a:pPr marR="114300" indent="-190500" algn="ctr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tabLst>
                          <a:tab pos="340995" algn="l"/>
                        </a:tabLs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13,8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90" marR="60590" marT="0" marB="0" anchor="ctr"/>
                </a:tc>
              </a:tr>
              <a:tr h="1008112">
                <a:tc>
                  <a:txBody>
                    <a:bodyPr/>
                    <a:lstStyle/>
                    <a:p>
                      <a:pPr marR="114300" indent="-190500" algn="l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tabLst>
                          <a:tab pos="340995" algn="l"/>
                        </a:tabLst>
                      </a:pPr>
                      <a:endParaRPr lang="ru-RU" sz="120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R="114300" indent="-190500" algn="l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tabLst>
                          <a:tab pos="340995" algn="l"/>
                        </a:tabLs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effectLst/>
                        </a:rPr>
                        <a:t>СГКП 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/>
                    <a:p>
                      <a:pPr marL="0" marR="114300" indent="-190500" algn="ctr" defTabSz="914400" rtl="0" eaLnBrk="1" fontAlgn="auto" latinLnBrk="0" hangingPunct="1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buClrTx/>
                        <a:buSzTx/>
                        <a:buFontTx/>
                        <a:buNone/>
                        <a:tabLst>
                          <a:tab pos="340995" algn="l"/>
                        </a:tabLst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0,1</a:t>
                      </a:r>
                    </a:p>
                  </a:txBody>
                  <a:tcPr marL="60590" marR="60590" marT="0" marB="0" anchor="ctr"/>
                </a:tc>
                <a:tc>
                  <a:txBody>
                    <a:bodyPr/>
                    <a:lstStyle/>
                    <a:p>
                      <a:pPr marL="0" marR="114300" indent="-190500" algn="ctr" defTabSz="914400" rtl="0" eaLnBrk="1" fontAlgn="auto" latinLnBrk="0" hangingPunct="1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buClrTx/>
                        <a:buSzTx/>
                        <a:buFontTx/>
                        <a:buNone/>
                        <a:tabLst>
                          <a:tab pos="340995" algn="l"/>
                        </a:tabLst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0,1</a:t>
                      </a:r>
                    </a:p>
                  </a:txBody>
                  <a:tcPr marL="60590" marR="60590" marT="0" marB="0" anchor="ctr"/>
                </a:tc>
                <a:tc>
                  <a:txBody>
                    <a:bodyPr/>
                    <a:lstStyle/>
                    <a:p>
                      <a:pPr marL="0" marR="114300" indent="-190500" algn="ctr" defTabSz="914400" rtl="0" eaLnBrk="1" fontAlgn="auto" latinLnBrk="0" hangingPunct="1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buClrTx/>
                        <a:buSzTx/>
                        <a:buFontTx/>
                        <a:buNone/>
                        <a:tabLst>
                          <a:tab pos="340995" algn="l"/>
                        </a:tabLst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0,4</a:t>
                      </a:r>
                    </a:p>
                  </a:txBody>
                  <a:tcPr marL="60590" marR="60590" marT="0" marB="0" anchor="ctr"/>
                </a:tc>
                <a:tc>
                  <a:txBody>
                    <a:bodyPr/>
                    <a:lstStyle/>
                    <a:p>
                      <a:pPr marL="0" marR="114300" indent="-190500" algn="ctr" defTabSz="914400" rtl="0" eaLnBrk="1" fontAlgn="auto" latinLnBrk="0" hangingPunct="1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buClrTx/>
                        <a:buSzTx/>
                        <a:buFontTx/>
                        <a:buNone/>
                        <a:tabLst>
                          <a:tab pos="340995" algn="l"/>
                        </a:tabLst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0,1</a:t>
                      </a:r>
                    </a:p>
                  </a:txBody>
                  <a:tcPr marL="60590" marR="60590" marT="0" marB="0" anchor="ctr"/>
                </a:tc>
                <a:tc>
                  <a:txBody>
                    <a:bodyPr/>
                    <a:lstStyle/>
                    <a:p>
                      <a:pPr marL="0" marR="114300" indent="-190500" algn="ctr" defTabSz="914400" rtl="0" eaLnBrk="1" fontAlgn="auto" latinLnBrk="0" hangingPunct="1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buClrTx/>
                        <a:buSzTx/>
                        <a:buFontTx/>
                        <a:buNone/>
                        <a:tabLst>
                          <a:tab pos="340995" algn="l"/>
                        </a:tabLst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2,4</a:t>
                      </a:r>
                    </a:p>
                  </a:txBody>
                  <a:tcPr marL="60590" marR="60590" marT="0" marB="0" anchor="ctr"/>
                </a:tc>
                <a:tc>
                  <a:txBody>
                    <a:bodyPr/>
                    <a:lstStyle/>
                    <a:p>
                      <a:pPr marL="0" marR="114300" indent="-190500" algn="ctr" defTabSz="914400" rtl="0" eaLnBrk="1" fontAlgn="auto" latinLnBrk="0" hangingPunct="1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buClrTx/>
                        <a:buSzTx/>
                        <a:buFontTx/>
                        <a:buNone/>
                        <a:tabLst>
                          <a:tab pos="340995" algn="l"/>
                        </a:tabLst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0590" marR="60590" marT="0" marB="0" anchor="ctr"/>
                </a:tc>
                <a:tc>
                  <a:txBody>
                    <a:bodyPr/>
                    <a:lstStyle/>
                    <a:p>
                      <a:pPr marL="0" marR="114300" indent="-190500" algn="ctr" defTabSz="914400" rtl="0" eaLnBrk="1" fontAlgn="auto" latinLnBrk="0" hangingPunct="1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buClrTx/>
                        <a:buSzTx/>
                        <a:buFontTx/>
                        <a:buNone/>
                        <a:tabLst>
                          <a:tab pos="340995" algn="l"/>
                        </a:tabLst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0,2</a:t>
                      </a:r>
                    </a:p>
                  </a:txBody>
                  <a:tcPr marL="60590" marR="60590" marT="0" marB="0" anchor="ctr"/>
                </a:tc>
                <a:tc>
                  <a:txBody>
                    <a:bodyPr/>
                    <a:lstStyle/>
                    <a:p>
                      <a:pPr marR="114300" indent="-190500" algn="ctr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tabLst>
                          <a:tab pos="340995" algn="l"/>
                        </a:tabLs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2,1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90" marR="60590" marT="0" marB="0" anchor="ctr"/>
                </a:tc>
                <a:tc>
                  <a:txBody>
                    <a:bodyPr/>
                    <a:lstStyle/>
                    <a:p>
                      <a:pPr marR="114300" indent="-190500" algn="ctr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tabLst>
                          <a:tab pos="340995" algn="l"/>
                        </a:tabLs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7,9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90" marR="60590" marT="0" marB="0" anchor="ctr"/>
                </a:tc>
              </a:tr>
              <a:tr h="1002637">
                <a:tc>
                  <a:txBody>
                    <a:bodyPr/>
                    <a:lstStyle/>
                    <a:p>
                      <a:pPr marR="114300" indent="-190500" algn="l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tabLst>
                          <a:tab pos="340995" algn="l"/>
                        </a:tabLst>
                      </a:pPr>
                      <a:endParaRPr lang="ru-RU" sz="120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R="114300" indent="-190500" algn="l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tabLst>
                          <a:tab pos="340995" algn="l"/>
                        </a:tabLs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effectLst/>
                        </a:rPr>
                        <a:t>СГКП 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/>
                    <a:p>
                      <a:pPr marR="114300" indent="-190500" algn="ctr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tabLst>
                          <a:tab pos="340995" algn="l"/>
                        </a:tabLs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0,01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590" marR="60590" marT="0" marB="0" anchor="ctr"/>
                </a:tc>
                <a:tc>
                  <a:txBody>
                    <a:bodyPr/>
                    <a:lstStyle/>
                    <a:p>
                      <a:pPr marR="114300" indent="-190500" algn="ctr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tabLst>
                          <a:tab pos="340995" algn="l"/>
                        </a:tabLs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590" marR="60590" marT="0" marB="0" anchor="ctr"/>
                </a:tc>
                <a:tc>
                  <a:txBody>
                    <a:bodyPr/>
                    <a:lstStyle/>
                    <a:p>
                      <a:pPr marR="114300" indent="-190500" algn="ctr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tabLst>
                          <a:tab pos="340995" algn="l"/>
                        </a:tabLs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0,2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590" marR="60590" marT="0" marB="0" anchor="ctr"/>
                </a:tc>
                <a:tc>
                  <a:txBody>
                    <a:bodyPr/>
                    <a:lstStyle/>
                    <a:p>
                      <a:pPr marR="114300" indent="-190500" algn="ctr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tabLst>
                          <a:tab pos="340995" algn="l"/>
                        </a:tabLs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590" marR="60590" marT="0" marB="0" anchor="ctr"/>
                </a:tc>
                <a:tc>
                  <a:txBody>
                    <a:bodyPr/>
                    <a:lstStyle/>
                    <a:p>
                      <a:pPr marR="114300" indent="-190500" algn="ctr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tabLst>
                          <a:tab pos="340995" algn="l"/>
                        </a:tabLs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0,4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590" marR="60590" marT="0" marB="0" anchor="ctr"/>
                </a:tc>
                <a:tc>
                  <a:txBody>
                    <a:bodyPr/>
                    <a:lstStyle/>
                    <a:p>
                      <a:pPr marR="114300" indent="-190500" algn="ctr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tabLst>
                          <a:tab pos="340995" algn="l"/>
                        </a:tabLs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590" marR="60590" marT="0" marB="0" anchor="ctr"/>
                </a:tc>
                <a:tc>
                  <a:txBody>
                    <a:bodyPr/>
                    <a:lstStyle/>
                    <a:p>
                      <a:pPr marR="114300" indent="-190500" algn="ctr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tabLst>
                          <a:tab pos="340995" algn="l"/>
                        </a:tabLs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0590" marR="60590" marT="0" marB="0" anchor="ctr"/>
                </a:tc>
                <a:tc>
                  <a:txBody>
                    <a:bodyPr/>
                    <a:lstStyle/>
                    <a:p>
                      <a:pPr marR="114300" indent="-190500" algn="ctr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tabLst>
                          <a:tab pos="340995" algn="l"/>
                        </a:tabLs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0,4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90" marR="60590" marT="0" marB="0" anchor="ctr"/>
                </a:tc>
                <a:tc>
                  <a:txBody>
                    <a:bodyPr/>
                    <a:lstStyle/>
                    <a:p>
                      <a:pPr marR="114300" indent="-190500" algn="ctr">
                        <a:lnSpc>
                          <a:spcPts val="1550"/>
                        </a:lnSpc>
                        <a:spcBef>
                          <a:spcPts val="1200"/>
                        </a:spcBef>
                        <a:spcAft>
                          <a:spcPts val="1185"/>
                        </a:spcAft>
                        <a:tabLst>
                          <a:tab pos="340995" algn="l"/>
                        </a:tabLs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0,4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590" marR="6059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11868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243</Words>
  <Application>Microsoft Office PowerPoint</Application>
  <PresentationFormat>Экран (4:3)</PresentationFormat>
  <Paragraphs>131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Педиатр</cp:lastModifiedBy>
  <cp:revision>1</cp:revision>
  <dcterms:modified xsi:type="dcterms:W3CDTF">2017-10-26T06:20:16Z</dcterms:modified>
</cp:coreProperties>
</file>