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58" r:id="rId8"/>
    <p:sldId id="259" r:id="rId9"/>
    <p:sldId id="270" r:id="rId10"/>
    <p:sldId id="262" r:id="rId11"/>
    <p:sldId id="269" r:id="rId12"/>
    <p:sldId id="260" r:id="rId13"/>
    <p:sldId id="261" r:id="rId14"/>
    <p:sldId id="268" r:id="rId15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6EFD"/>
    <a:srgbClr val="FF0000"/>
    <a:srgbClr val="94105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1" d="100"/>
          <a:sy n="111" d="100"/>
        </p:scale>
        <p:origin x="662" y="6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8D89C-82EA-4EBA-93C8-F50891C334F9}" type="datetimeFigureOut">
              <a:rPr lang="ru-RU"/>
              <a:pPr>
                <a:defRPr/>
              </a:pPr>
              <a:t>18.07.2014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68A55-6943-43EE-8150-C8C9D34FD4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ECAEB-E264-4A41-9627-2570228039FD}" type="datetimeFigureOut">
              <a:rPr lang="ru-RU"/>
              <a:pPr>
                <a:defRPr/>
              </a:pPr>
              <a:t>18.07.2014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65AA3-38E0-4A23-9759-E2D69A6966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7A78E-3F60-4D9D-BC5C-520B4529EED2}" type="datetimeFigureOut">
              <a:rPr lang="ru-RU"/>
              <a:pPr>
                <a:defRPr/>
              </a:pPr>
              <a:t>18.07.2014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D7627-0A09-4931-9F9B-4668F98609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00E26-5E1F-4D03-94F7-A14640702175}" type="datetimeFigureOut">
              <a:rPr lang="ru-RU"/>
              <a:pPr>
                <a:defRPr/>
              </a:pPr>
              <a:t>18.07.2014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CC7F3-74D7-48BA-9FF3-002AD30846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D55E2-9FD7-4888-997A-44A2034A6DDA}" type="datetimeFigureOut">
              <a:rPr lang="ru-RU"/>
              <a:pPr>
                <a:defRPr/>
              </a:pPr>
              <a:t>18.07.2014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B71EE-3ED9-4295-B1A7-81E9567A3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5A145-22E0-417B-AABB-66BEA20BF34E}" type="datetimeFigureOut">
              <a:rPr lang="ru-RU"/>
              <a:pPr>
                <a:defRPr/>
              </a:pPr>
              <a:t>18.07.2014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D7A8C-D439-40A6-A839-6EFAEE0E35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452E3-F0E9-4025-8EC7-ADB05A6A672C}" type="datetimeFigureOut">
              <a:rPr lang="ru-RU"/>
              <a:pPr>
                <a:defRPr/>
              </a:pPr>
              <a:t>18.07.2014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1C381-7F40-42C0-BC1F-27C7544259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EA6A1-F046-43E0-89FF-01048DC8F91F}" type="datetimeFigureOut">
              <a:rPr lang="ru-RU"/>
              <a:pPr>
                <a:defRPr/>
              </a:pPr>
              <a:t>18.07.2014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B1A35-AEC8-498C-AAE3-36F33D536B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C5C79-C888-4CAA-9051-4D18301A1D66}" type="datetimeFigureOut">
              <a:rPr lang="ru-RU"/>
              <a:pPr>
                <a:defRPr/>
              </a:pPr>
              <a:t>18.07.2014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F0468-5C34-40B4-B937-728D33D0BA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175AD-EE1A-4F0D-90CB-CCE4A8D53AD8}" type="datetimeFigureOut">
              <a:rPr lang="ru-RU"/>
              <a:pPr>
                <a:defRPr/>
              </a:pPr>
              <a:t>18.07.2014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9AEC2-B969-487C-97F1-9232E1A1AB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0F92D-FC86-4F91-8EB5-AFED5F2533EB}" type="datetimeFigureOut">
              <a:rPr lang="ru-RU"/>
              <a:pPr>
                <a:defRPr/>
              </a:pPr>
              <a:t>18.07.2014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4127F-FCF1-4C00-BD03-E07A9210DD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4FCD9A-BFA2-4A1F-A81B-5319E34254BE}" type="datetimeFigureOut">
              <a:rPr lang="ru-RU"/>
              <a:pPr>
                <a:defRPr/>
              </a:pPr>
              <a:t>18.07.2014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0BCE0B-D6C9-4EB2-BE09-443E8A0B6A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395288" y="2636838"/>
            <a:ext cx="8353425" cy="1585912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cap="all" dirty="0" smtClean="0">
                <a:solidFill>
                  <a:srgbClr val="C00000"/>
                </a:solidFill>
                <a:latin typeface="Univers" pitchFamily="34" charset="0"/>
              </a:rPr>
              <a:t>Новая пенсионная формула.</a:t>
            </a:r>
            <a:r>
              <a:rPr lang="ru-RU" sz="4000" b="1" cap="all" dirty="0" smtClean="0">
                <a:solidFill>
                  <a:schemeClr val="tx2"/>
                </a:solidFill>
                <a:latin typeface="Univers" pitchFamily="34" charset="0"/>
              </a:rPr>
              <a:t/>
            </a:r>
            <a:br>
              <a:rPr lang="ru-RU" sz="4000" b="1" cap="all" dirty="0" smtClean="0">
                <a:solidFill>
                  <a:schemeClr val="tx2"/>
                </a:solidFill>
                <a:latin typeface="Univers" pitchFamily="34" charset="0"/>
              </a:rPr>
            </a:br>
            <a:r>
              <a:rPr lang="ru-RU" sz="3400" b="1" cap="all" dirty="0" smtClean="0">
                <a:solidFill>
                  <a:schemeClr val="accent1"/>
                </a:solidFill>
                <a:latin typeface="Univers" pitchFamily="34" charset="0"/>
              </a:rPr>
              <a:t>Проще, чем кажется.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14288"/>
            <a:ext cx="7772400" cy="1470025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tx2"/>
                </a:solidFill>
                <a:latin typeface="Univers" pitchFamily="34" charset="0"/>
              </a:rPr>
              <a:t>Пенсионные баллы – каждый год</a:t>
            </a:r>
          </a:p>
        </p:txBody>
      </p:sp>
      <p:sp>
        <p:nvSpPr>
          <p:cNvPr id="22530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827088" y="3502025"/>
            <a:ext cx="7273925" cy="1752600"/>
          </a:xfrm>
        </p:spPr>
        <p:txBody>
          <a:bodyPr/>
          <a:lstStyle/>
          <a:p>
            <a:pPr marL="0" indent="0" algn="ctr" eaLnBrk="1" hangingPunct="1">
              <a:lnSpc>
                <a:spcPct val="20000"/>
              </a:lnSpc>
              <a:buFont typeface="Arial" charset="0"/>
              <a:buNone/>
            </a:pPr>
            <a:endParaRPr lang="ru-RU" sz="3000" b="1" smtClean="0"/>
          </a:p>
          <a:p>
            <a:pPr marL="0" indent="0" algn="ctr" eaLnBrk="1" hangingPunct="1">
              <a:lnSpc>
                <a:spcPct val="30000"/>
              </a:lnSpc>
              <a:buFont typeface="Arial" charset="0"/>
              <a:buNone/>
            </a:pPr>
            <a:r>
              <a:rPr lang="ru-RU" sz="3000" b="1" smtClean="0">
                <a:solidFill>
                  <a:srgbClr val="FF0000"/>
                </a:solidFill>
              </a:rPr>
              <a:t>Максимальное количество баллов – 10.</a:t>
            </a:r>
            <a:endParaRPr lang="ru-RU" sz="3000" smtClean="0">
              <a:solidFill>
                <a:srgbClr val="FF0000"/>
              </a:solidFill>
            </a:endParaRPr>
          </a:p>
          <a:p>
            <a:pPr marL="0" indent="0" algn="ctr" eaLnBrk="1" hangingPunct="1">
              <a:lnSpc>
                <a:spcPct val="30000"/>
              </a:lnSpc>
              <a:buFont typeface="Arial" charset="0"/>
              <a:buNone/>
            </a:pPr>
            <a:endParaRPr lang="ru-RU" sz="3000" smtClean="0">
              <a:solidFill>
                <a:srgbClr val="FF0000"/>
              </a:solidFill>
            </a:endParaRPr>
          </a:p>
          <a:p>
            <a:pPr marL="0" indent="0" algn="ctr" eaLnBrk="1" hangingPunct="1">
              <a:lnSpc>
                <a:spcPct val="70000"/>
              </a:lnSpc>
              <a:buFont typeface="Arial" charset="0"/>
              <a:buNone/>
            </a:pPr>
            <a:r>
              <a:rPr lang="ru-RU" sz="2200" b="1" smtClean="0">
                <a:solidFill>
                  <a:schemeClr val="tx2"/>
                </a:solidFill>
              </a:rPr>
              <a:t>Только с «белой» зарплаты работодатели платят взносы в Пенсионный фонд. </a:t>
            </a:r>
          </a:p>
          <a:p>
            <a:pPr marL="0" indent="0" algn="ctr" eaLnBrk="1" hangingPunct="1">
              <a:lnSpc>
                <a:spcPct val="70000"/>
              </a:lnSpc>
              <a:buFont typeface="Arial" charset="0"/>
              <a:buNone/>
            </a:pPr>
            <a:r>
              <a:rPr lang="ru-RU" sz="2200" b="1" smtClean="0">
                <a:solidFill>
                  <a:schemeClr val="tx2"/>
                </a:solidFill>
              </a:rPr>
              <a:t>Только с «белой» зарплаты формируется ваша будущая пенсия.</a:t>
            </a:r>
          </a:p>
        </p:txBody>
      </p:sp>
      <p:sp>
        <p:nvSpPr>
          <p:cNvPr id="22531" name="Подзаголовок 2"/>
          <p:cNvSpPr>
            <a:spLocks/>
          </p:cNvSpPr>
          <p:nvPr/>
        </p:nvSpPr>
        <p:spPr bwMode="auto">
          <a:xfrm>
            <a:off x="1763713" y="2133600"/>
            <a:ext cx="5688012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r>
              <a:rPr lang="ru-RU">
                <a:solidFill>
                  <a:schemeClr val="tx2"/>
                </a:solidFill>
                <a:latin typeface="Univers" pitchFamily="34" charset="0"/>
              </a:rPr>
              <a:t>сумма уплаченных</a:t>
            </a:r>
            <a:r>
              <a:rPr lang="ru-RU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>
                <a:solidFill>
                  <a:schemeClr val="tx2"/>
                </a:solidFill>
                <a:latin typeface="Univers" pitchFamily="34" charset="0"/>
              </a:rPr>
              <a:t>страховых</a:t>
            </a:r>
            <a:endParaRPr lang="ru-RU">
              <a:solidFill>
                <a:schemeClr val="tx2"/>
              </a:solidFill>
              <a:latin typeface="Arial" charset="0"/>
            </a:endParaRPr>
          </a:p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r>
              <a:rPr lang="ru-RU">
                <a:solidFill>
                  <a:schemeClr val="tx2"/>
                </a:solidFill>
                <a:latin typeface="Univers" pitchFamily="34" charset="0"/>
              </a:rPr>
              <a:t>взносов</a:t>
            </a:r>
            <a:r>
              <a:rPr lang="ru-RU">
                <a:solidFill>
                  <a:schemeClr val="tx2"/>
                </a:solidFill>
                <a:latin typeface="Arial" charset="0"/>
              </a:rPr>
              <a:t> на страховую пенсию</a:t>
            </a:r>
          </a:p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endParaRPr lang="ru-RU">
              <a:latin typeface="Univers" pitchFamily="34" charset="0"/>
            </a:endParaRPr>
          </a:p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r>
              <a:rPr lang="ru-RU">
                <a:solidFill>
                  <a:schemeClr val="tx2"/>
                </a:solidFill>
                <a:latin typeface="Univers" pitchFamily="34" charset="0"/>
              </a:rPr>
              <a:t>сумма страховых взносов</a:t>
            </a:r>
          </a:p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r>
              <a:rPr lang="ru-RU">
                <a:solidFill>
                  <a:schemeClr val="tx2"/>
                </a:solidFill>
                <a:latin typeface="Univers" pitchFamily="34" charset="0"/>
              </a:rPr>
              <a:t>с максимальной взносооблагаемой</a:t>
            </a:r>
          </a:p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r>
              <a:rPr lang="ru-RU">
                <a:solidFill>
                  <a:schemeClr val="tx2"/>
                </a:solidFill>
                <a:latin typeface="Univers" pitchFamily="34" charset="0"/>
              </a:rPr>
              <a:t>заработной платы</a:t>
            </a:r>
          </a:p>
        </p:txBody>
      </p:sp>
      <p:sp>
        <p:nvSpPr>
          <p:cNvPr id="22532" name="Line 5"/>
          <p:cNvSpPr>
            <a:spLocks noChangeShapeType="1"/>
          </p:cNvSpPr>
          <p:nvPr/>
        </p:nvSpPr>
        <p:spPr bwMode="auto">
          <a:xfrm>
            <a:off x="2771775" y="2638425"/>
            <a:ext cx="3671888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3" name="Line 6"/>
          <p:cNvSpPr>
            <a:spLocks noChangeShapeType="1"/>
          </p:cNvSpPr>
          <p:nvPr/>
        </p:nvSpPr>
        <p:spPr bwMode="auto">
          <a:xfrm>
            <a:off x="6732588" y="2565400"/>
            <a:ext cx="215900" cy="21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 flipV="1">
            <a:off x="6732588" y="2565400"/>
            <a:ext cx="215900" cy="21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5" name="Подзаголовок 2"/>
          <p:cNvSpPr>
            <a:spLocks/>
          </p:cNvSpPr>
          <p:nvPr/>
        </p:nvSpPr>
        <p:spPr bwMode="auto">
          <a:xfrm>
            <a:off x="6948488" y="2133600"/>
            <a:ext cx="1296987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6000" b="1">
                <a:solidFill>
                  <a:schemeClr val="tx2"/>
                </a:solidFill>
                <a:latin typeface="Univers" pitchFamily="34" charset="0"/>
              </a:rPr>
              <a:t>10</a:t>
            </a:r>
          </a:p>
        </p:txBody>
      </p:sp>
      <p:sp>
        <p:nvSpPr>
          <p:cNvPr id="22536" name="Line 9"/>
          <p:cNvSpPr>
            <a:spLocks noChangeShapeType="1"/>
          </p:cNvSpPr>
          <p:nvPr/>
        </p:nvSpPr>
        <p:spPr bwMode="auto">
          <a:xfrm>
            <a:off x="2268538" y="2709863"/>
            <a:ext cx="2873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>
            <a:off x="2268538" y="2565400"/>
            <a:ext cx="2873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8" name="Подзаголовок 2"/>
          <p:cNvSpPr>
            <a:spLocks/>
          </p:cNvSpPr>
          <p:nvPr/>
        </p:nvSpPr>
        <p:spPr bwMode="auto">
          <a:xfrm>
            <a:off x="-252413" y="2278063"/>
            <a:ext cx="316071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r>
              <a:rPr lang="ru-RU">
                <a:solidFill>
                  <a:schemeClr val="tx2"/>
                </a:solidFill>
                <a:latin typeface="Univers" pitchFamily="34" charset="0"/>
              </a:rPr>
              <a:t>количество</a:t>
            </a:r>
          </a:p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r>
              <a:rPr lang="ru-RU">
                <a:solidFill>
                  <a:schemeClr val="tx2"/>
                </a:solidFill>
                <a:latin typeface="Univers" pitchFamily="34" charset="0"/>
              </a:rPr>
              <a:t>пенсионных</a:t>
            </a:r>
          </a:p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r>
              <a:rPr lang="ru-RU">
                <a:solidFill>
                  <a:schemeClr val="tx2"/>
                </a:solidFill>
                <a:latin typeface="Univers" pitchFamily="34" charset="0"/>
              </a:rPr>
              <a:t>баллов за один</a:t>
            </a:r>
          </a:p>
          <a:p>
            <a:pPr algn="ctr">
              <a:lnSpc>
                <a:spcPct val="50000"/>
              </a:lnSpc>
              <a:spcBef>
                <a:spcPct val="20000"/>
              </a:spcBef>
              <a:buFont typeface="Arial" charset="0"/>
              <a:buNone/>
            </a:pPr>
            <a:r>
              <a:rPr lang="ru-RU">
                <a:solidFill>
                  <a:schemeClr val="tx2"/>
                </a:solidFill>
                <a:latin typeface="Univers" pitchFamily="34" charset="0"/>
              </a:rPr>
              <a:t>год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39750" y="692150"/>
            <a:ext cx="8064500" cy="504825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tx2"/>
                </a:solidFill>
                <a:latin typeface="Univers" pitchFamily="34" charset="0"/>
              </a:rPr>
              <a:t>Пенсионные баллы даются не только за трудовую деятельность</a:t>
            </a:r>
          </a:p>
        </p:txBody>
      </p:sp>
      <p:pic>
        <p:nvPicPr>
          <p:cNvPr id="23554" name="Picture 4" descr="C:\Users\29017\Desktop\4еп4ыукфпскп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3138" y="2349500"/>
            <a:ext cx="5715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Прямоугольник 2"/>
          <p:cNvSpPr>
            <a:spLocks noChangeArrowheads="1"/>
          </p:cNvSpPr>
          <p:nvPr/>
        </p:nvSpPr>
        <p:spPr bwMode="auto">
          <a:xfrm>
            <a:off x="-358775" y="1579563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chemeClr val="tx2"/>
                </a:solidFill>
              </a:rPr>
              <a:t>Пенсионные баллы даются:</a:t>
            </a:r>
          </a:p>
          <a:p>
            <a:pPr algn="ctr"/>
            <a:r>
              <a:rPr lang="ru-RU" sz="2400" b="1">
                <a:solidFill>
                  <a:srgbClr val="FF0000"/>
                </a:solidFill>
              </a:rPr>
              <a:t>за каждый год отпуска по уходу за ребенком</a:t>
            </a:r>
          </a:p>
        </p:txBody>
      </p:sp>
      <p:sp>
        <p:nvSpPr>
          <p:cNvPr id="26630" name="Прямоугольник 3"/>
          <p:cNvSpPr>
            <a:spLocks noChangeArrowheads="1"/>
          </p:cNvSpPr>
          <p:nvPr/>
        </p:nvSpPr>
        <p:spPr bwMode="auto">
          <a:xfrm>
            <a:off x="1620838" y="2420938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1,8 балла</a:t>
            </a:r>
          </a:p>
        </p:txBody>
      </p:sp>
      <p:sp>
        <p:nvSpPr>
          <p:cNvPr id="26631" name="Прямоугольник 12"/>
          <p:cNvSpPr>
            <a:spLocks noChangeArrowheads="1"/>
          </p:cNvSpPr>
          <p:nvPr/>
        </p:nvSpPr>
        <p:spPr bwMode="auto">
          <a:xfrm>
            <a:off x="1620838" y="2852738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3,6 балла</a:t>
            </a:r>
          </a:p>
        </p:txBody>
      </p:sp>
      <p:sp>
        <p:nvSpPr>
          <p:cNvPr id="26632" name="Прямоугольник 13"/>
          <p:cNvSpPr>
            <a:spLocks noChangeArrowheads="1"/>
          </p:cNvSpPr>
          <p:nvPr/>
        </p:nvSpPr>
        <p:spPr bwMode="auto">
          <a:xfrm>
            <a:off x="1620838" y="3319463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5,4 балла</a:t>
            </a:r>
          </a:p>
        </p:txBody>
      </p:sp>
      <p:sp>
        <p:nvSpPr>
          <p:cNvPr id="26633" name="Прямоугольник 4"/>
          <p:cNvSpPr>
            <a:spLocks noChangeArrowheads="1"/>
          </p:cNvSpPr>
          <p:nvPr/>
        </p:nvSpPr>
        <p:spPr bwMode="auto">
          <a:xfrm>
            <a:off x="-107950" y="42656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</a:rPr>
              <a:t>за каждый год воинской службы по призыву</a:t>
            </a:r>
          </a:p>
        </p:txBody>
      </p:sp>
      <p:pic>
        <p:nvPicPr>
          <p:cNvPr id="23560" name="Picture 5" descr="C:\Users\29017\Desktop\пенс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3138" y="4648200"/>
            <a:ext cx="503237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5" name="Прямоугольник 16"/>
          <p:cNvSpPr>
            <a:spLocks noChangeArrowheads="1"/>
          </p:cNvSpPr>
          <p:nvPr/>
        </p:nvSpPr>
        <p:spPr bwMode="auto">
          <a:xfrm>
            <a:off x="1585913" y="4757738"/>
            <a:ext cx="457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1,8 балла</a:t>
            </a:r>
          </a:p>
        </p:txBody>
      </p:sp>
      <p:sp>
        <p:nvSpPr>
          <p:cNvPr id="26636" name="Прямоугольник 17"/>
          <p:cNvSpPr>
            <a:spLocks noChangeArrowheads="1"/>
          </p:cNvSpPr>
          <p:nvPr/>
        </p:nvSpPr>
        <p:spPr bwMode="auto">
          <a:xfrm>
            <a:off x="-358775" y="5251450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</a:rPr>
              <a:t>за каждый год ухода за инвалидами </a:t>
            </a:r>
            <a:r>
              <a:rPr lang="en-US" sz="2400" b="1" dirty="0">
                <a:solidFill>
                  <a:srgbClr val="FF0000"/>
                </a:solidFill>
                <a:latin typeface="+mn-lt"/>
              </a:rPr>
              <a:t>I</a:t>
            </a:r>
            <a:r>
              <a:rPr lang="ru-RU" sz="2400" b="1" dirty="0">
                <a:solidFill>
                  <a:srgbClr val="FF0000"/>
                </a:solidFill>
                <a:latin typeface="+mn-lt"/>
              </a:rPr>
              <a:t> группы, детьми-инвалидами, лицами старше 80 лет</a:t>
            </a:r>
          </a:p>
        </p:txBody>
      </p:sp>
      <p:pic>
        <p:nvPicPr>
          <p:cNvPr id="23563" name="Picture 6" descr="C:\Users\29017\Desktop\фыв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3138" y="6043613"/>
            <a:ext cx="665162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8" name="Прямоугольник 19"/>
          <p:cNvSpPr>
            <a:spLocks noChangeArrowheads="1"/>
          </p:cNvSpPr>
          <p:nvPr/>
        </p:nvSpPr>
        <p:spPr bwMode="auto">
          <a:xfrm>
            <a:off x="1620838" y="6188075"/>
            <a:ext cx="457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1,8 балла</a:t>
            </a:r>
          </a:p>
        </p:txBody>
      </p:sp>
      <p:sp>
        <p:nvSpPr>
          <p:cNvPr id="26639" name="Прямоугольник 4"/>
          <p:cNvSpPr>
            <a:spLocks noChangeArrowheads="1"/>
          </p:cNvSpPr>
          <p:nvPr/>
        </p:nvSpPr>
        <p:spPr bwMode="auto">
          <a:xfrm>
            <a:off x="4427538" y="2774950"/>
            <a:ext cx="4024312" cy="12160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ru-RU" b="1">
                <a:solidFill>
                  <a:srgbClr val="FF0000"/>
                </a:solidFill>
                <a:latin typeface="Arial" charset="0"/>
                <a:cs typeface="Arial" charset="0"/>
              </a:rPr>
              <a:t>24</a:t>
            </a:r>
            <a:r>
              <a:rPr lang="ru-RU" b="1">
                <a:solidFill>
                  <a:srgbClr val="FF0000"/>
                </a:solidFill>
                <a:cs typeface="Arial" charset="0"/>
              </a:rPr>
              <a:t>,</a:t>
            </a:r>
            <a:r>
              <a:rPr lang="ru-RU" b="1">
                <a:solidFill>
                  <a:srgbClr val="FF0000"/>
                </a:solidFill>
                <a:latin typeface="Arial" charset="0"/>
                <a:cs typeface="Arial" charset="0"/>
              </a:rPr>
              <a:t>3</a:t>
            </a:r>
            <a:r>
              <a:rPr lang="ru-RU" b="1">
                <a:solidFill>
                  <a:srgbClr val="FF0000"/>
                </a:solidFill>
                <a:cs typeface="Arial" charset="0"/>
              </a:rPr>
              <a:t> балла </a:t>
            </a:r>
            <a:r>
              <a:rPr lang="ru-RU" b="1">
                <a:solidFill>
                  <a:schemeClr val="tx2"/>
                </a:solidFill>
                <a:cs typeface="Arial" charset="0"/>
              </a:rPr>
              <a:t>приобретает мама </a:t>
            </a:r>
            <a:r>
              <a:rPr lang="ru-RU" b="1">
                <a:solidFill>
                  <a:schemeClr val="tx2"/>
                </a:solidFill>
                <a:latin typeface="Arial" charset="0"/>
                <a:cs typeface="Arial" charset="0"/>
              </a:rPr>
              <a:t>четырех</a:t>
            </a:r>
            <a:r>
              <a:rPr lang="ru-RU" b="1">
                <a:solidFill>
                  <a:schemeClr val="tx2"/>
                </a:solidFill>
                <a:cs typeface="Arial" charset="0"/>
              </a:rPr>
              <a:t> детей, с каждым из которых она провела в отпуске по уходу 1,5 года.</a:t>
            </a:r>
          </a:p>
        </p:txBody>
      </p:sp>
      <p:sp>
        <p:nvSpPr>
          <p:cNvPr id="15" name="Прямоугольник 12"/>
          <p:cNvSpPr>
            <a:spLocks noChangeArrowheads="1"/>
          </p:cNvSpPr>
          <p:nvPr/>
        </p:nvSpPr>
        <p:spPr bwMode="auto">
          <a:xfrm>
            <a:off x="4427538" y="2349500"/>
            <a:ext cx="1512887" cy="431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200" b="1" dirty="0">
                <a:solidFill>
                  <a:schemeClr val="tx2"/>
                </a:solidFill>
              </a:rPr>
              <a:t>Пример:</a:t>
            </a:r>
          </a:p>
        </p:txBody>
      </p:sp>
      <p:sp>
        <p:nvSpPr>
          <p:cNvPr id="2" name="Прямоугольник 13"/>
          <p:cNvSpPr>
            <a:spLocks noChangeArrowheads="1"/>
          </p:cNvSpPr>
          <p:nvPr/>
        </p:nvSpPr>
        <p:spPr bwMode="auto">
          <a:xfrm>
            <a:off x="1619250" y="375285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5,4 балла</a:t>
            </a:r>
          </a:p>
        </p:txBody>
      </p:sp>
      <p:pic>
        <p:nvPicPr>
          <p:cNvPr id="23568" name="Picture 17" descr="значок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42988" y="3789363"/>
            <a:ext cx="4191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188913"/>
            <a:ext cx="8207375" cy="649287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tx2"/>
                </a:solidFill>
                <a:latin typeface="Univers" pitchFamily="34" charset="0"/>
              </a:rPr>
              <a:t>Выходить на пенсию позже выгодно!</a:t>
            </a:r>
          </a:p>
        </p:txBody>
      </p:sp>
      <p:sp>
        <p:nvSpPr>
          <p:cNvPr id="245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971550" y="3644900"/>
            <a:ext cx="7704138" cy="86360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solidFill>
                  <a:schemeClr val="tx2"/>
                </a:solidFill>
              </a:rPr>
              <a:t>Но за каждый год более позднего выхода на пенсию размер пенсии будет существенно увеличиваться: </a:t>
            </a:r>
            <a:r>
              <a:rPr lang="ru-RU" sz="1800" b="1" smtClean="0">
                <a:solidFill>
                  <a:srgbClr val="FF0000"/>
                </a:solidFill>
              </a:rPr>
              <a:t>даются дополнительные баллы, увеличивается фиксированная выплата</a:t>
            </a:r>
            <a:r>
              <a:rPr lang="ru-RU" sz="1800" b="1" smtClean="0">
                <a:solidFill>
                  <a:schemeClr val="tx2"/>
                </a:solidFill>
              </a:rPr>
              <a:t>.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ru-RU" sz="1800" b="1" smtClean="0">
              <a:solidFill>
                <a:srgbClr val="FF0000"/>
              </a:solidFill>
            </a:endParaRPr>
          </a:p>
        </p:txBody>
      </p:sp>
      <p:sp>
        <p:nvSpPr>
          <p:cNvPr id="22531" name="Подзаголовок 2"/>
          <p:cNvSpPr>
            <a:spLocks/>
          </p:cNvSpPr>
          <p:nvPr/>
        </p:nvSpPr>
        <p:spPr bwMode="auto">
          <a:xfrm>
            <a:off x="1763713" y="2636838"/>
            <a:ext cx="15113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ru-RU" sz="2800" dirty="0">
                <a:solidFill>
                  <a:schemeClr val="tx2"/>
                </a:solidFill>
                <a:latin typeface="+mn-lt"/>
              </a:rPr>
              <a:t>55 лет</a:t>
            </a:r>
          </a:p>
        </p:txBody>
      </p:sp>
      <p:sp>
        <p:nvSpPr>
          <p:cNvPr id="22532" name="Подзаголовок 2"/>
          <p:cNvSpPr>
            <a:spLocks/>
          </p:cNvSpPr>
          <p:nvPr/>
        </p:nvSpPr>
        <p:spPr bwMode="auto">
          <a:xfrm>
            <a:off x="3810000" y="2668588"/>
            <a:ext cx="151288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ru-RU" sz="2800" dirty="0">
                <a:solidFill>
                  <a:schemeClr val="tx2"/>
                </a:solidFill>
                <a:latin typeface="+mn-lt"/>
              </a:rPr>
              <a:t>60 лет</a:t>
            </a:r>
          </a:p>
        </p:txBody>
      </p:sp>
      <p:sp>
        <p:nvSpPr>
          <p:cNvPr id="22533" name="AutoShape 12"/>
          <p:cNvSpPr>
            <a:spLocks noChangeArrowheads="1"/>
          </p:cNvSpPr>
          <p:nvPr/>
        </p:nvSpPr>
        <p:spPr bwMode="auto">
          <a:xfrm>
            <a:off x="6083300" y="1076325"/>
            <a:ext cx="1009650" cy="2008188"/>
          </a:xfrm>
          <a:prstGeom prst="upArrow">
            <a:avLst>
              <a:gd name="adj1" fmla="val 50000"/>
              <a:gd name="adj2" fmla="val 47637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5400" b="1" dirty="0">
                <a:latin typeface="+mn-lt"/>
              </a:rPr>
              <a:t>%</a:t>
            </a:r>
          </a:p>
        </p:txBody>
      </p:sp>
      <p:pic>
        <p:nvPicPr>
          <p:cNvPr id="24582" name="Picture 2" descr="C:\Users\29017\Desktop\Без-имени-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17725" y="1000125"/>
            <a:ext cx="693738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3" descr="C:\Users\29017\Desktop\Без-имени-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0838" y="981075"/>
            <a:ext cx="698500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971550" y="3213100"/>
            <a:ext cx="76327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</a:rPr>
              <a:t>Пенсионный возраст НЕ ПОВЫШАЕТСЯ</a:t>
            </a:r>
          </a:p>
        </p:txBody>
      </p:sp>
      <p:sp>
        <p:nvSpPr>
          <p:cNvPr id="10" name="Прямоугольник 4"/>
          <p:cNvSpPr>
            <a:spLocks noChangeArrowheads="1"/>
          </p:cNvSpPr>
          <p:nvPr/>
        </p:nvSpPr>
        <p:spPr bwMode="auto">
          <a:xfrm>
            <a:off x="900113" y="4581525"/>
            <a:ext cx="7848600" cy="151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lnSpc>
                <a:spcPct val="80000"/>
              </a:lnSpc>
              <a:buFont typeface="Arial" charset="0"/>
              <a:buNone/>
              <a:defRPr/>
            </a:pPr>
            <a:r>
              <a:rPr lang="ru-RU" sz="2000" b="1">
                <a:solidFill>
                  <a:srgbClr val="FF0000"/>
                </a:solidFill>
                <a:cs typeface="Arial" charset="0"/>
              </a:rPr>
              <a:t>ПРИМЕР:</a:t>
            </a:r>
          </a:p>
          <a:p>
            <a:pPr algn="just">
              <a:lnSpc>
                <a:spcPct val="80000"/>
              </a:lnSpc>
              <a:buFont typeface="Arial" charset="0"/>
              <a:buNone/>
              <a:defRPr/>
            </a:pPr>
            <a:endParaRPr lang="ru-RU" sz="500" b="1">
              <a:solidFill>
                <a:srgbClr val="FF0000"/>
              </a:solidFill>
              <a:cs typeface="Arial" charset="0"/>
            </a:endParaRPr>
          </a:p>
          <a:p>
            <a:pPr algn="just">
              <a:lnSpc>
                <a:spcPct val="80000"/>
              </a:lnSpc>
              <a:buFont typeface="Arial" charset="0"/>
              <a:buNone/>
              <a:defRPr/>
            </a:pPr>
            <a:r>
              <a:rPr lang="ru-RU" b="1">
                <a:solidFill>
                  <a:schemeClr val="tx2"/>
                </a:solidFill>
                <a:cs typeface="Arial" charset="0"/>
              </a:rPr>
              <a:t>Если обратиться за назначением пенсии через </a:t>
            </a:r>
            <a:r>
              <a:rPr lang="ru-RU" b="1">
                <a:solidFill>
                  <a:srgbClr val="FF0000"/>
                </a:solidFill>
                <a:cs typeface="Arial" charset="0"/>
              </a:rPr>
              <a:t>5 лет</a:t>
            </a:r>
            <a:r>
              <a:rPr lang="ru-RU" b="1">
                <a:solidFill>
                  <a:schemeClr val="tx2"/>
                </a:solidFill>
                <a:cs typeface="Arial" charset="0"/>
              </a:rPr>
              <a:t> после достижения пенсионного возраста, то фиксированная выплата будет увеличена </a:t>
            </a:r>
            <a:r>
              <a:rPr lang="ru-RU" b="1">
                <a:solidFill>
                  <a:srgbClr val="FF0000"/>
                </a:solidFill>
                <a:cs typeface="Arial" charset="0"/>
              </a:rPr>
              <a:t>на 36%,</a:t>
            </a:r>
            <a:r>
              <a:rPr lang="ru-RU" b="1">
                <a:solidFill>
                  <a:schemeClr val="tx2"/>
                </a:solidFill>
                <a:cs typeface="Arial" charset="0"/>
              </a:rPr>
              <a:t> а количество баллов – </a:t>
            </a:r>
            <a:r>
              <a:rPr lang="ru-RU" b="1">
                <a:solidFill>
                  <a:srgbClr val="FF0000"/>
                </a:solidFill>
                <a:cs typeface="Arial" charset="0"/>
              </a:rPr>
              <a:t>на 45%.</a:t>
            </a:r>
            <a:r>
              <a:rPr lang="ru-RU" b="1">
                <a:solidFill>
                  <a:schemeClr val="tx2"/>
                </a:solidFill>
                <a:cs typeface="Arial" charset="0"/>
              </a:rPr>
              <a:t> </a:t>
            </a:r>
          </a:p>
          <a:p>
            <a:pPr algn="just">
              <a:lnSpc>
                <a:spcPct val="80000"/>
              </a:lnSpc>
              <a:buFont typeface="Arial" charset="0"/>
              <a:buNone/>
              <a:defRPr/>
            </a:pPr>
            <a:r>
              <a:rPr lang="ru-RU" b="1">
                <a:solidFill>
                  <a:schemeClr val="tx2"/>
                </a:solidFill>
                <a:cs typeface="Arial" charset="0"/>
              </a:rPr>
              <a:t>Если выйти на пенсию через </a:t>
            </a:r>
            <a:r>
              <a:rPr lang="ru-RU" b="1">
                <a:solidFill>
                  <a:srgbClr val="FF0000"/>
                </a:solidFill>
                <a:cs typeface="Arial" charset="0"/>
              </a:rPr>
              <a:t>10 лет</a:t>
            </a:r>
            <a:r>
              <a:rPr lang="ru-RU" b="1">
                <a:solidFill>
                  <a:schemeClr val="tx2"/>
                </a:solidFill>
                <a:cs typeface="Arial" charset="0"/>
              </a:rPr>
              <a:t>, фиксированная выплата увеличится </a:t>
            </a:r>
            <a:r>
              <a:rPr lang="ru-RU" b="1">
                <a:solidFill>
                  <a:srgbClr val="FF0000"/>
                </a:solidFill>
                <a:cs typeface="Arial" charset="0"/>
              </a:rPr>
              <a:t>в 2,11 раз</a:t>
            </a:r>
            <a:r>
              <a:rPr lang="ru-RU" b="1">
                <a:solidFill>
                  <a:schemeClr val="tx2"/>
                </a:solidFill>
                <a:cs typeface="Arial" charset="0"/>
              </a:rPr>
              <a:t>, а количество баллов - </a:t>
            </a:r>
            <a:r>
              <a:rPr lang="ru-RU" b="1">
                <a:solidFill>
                  <a:srgbClr val="FF0000"/>
                </a:solidFill>
                <a:cs typeface="Arial" charset="0"/>
              </a:rPr>
              <a:t>в 2,32 раза.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23850" y="836613"/>
            <a:ext cx="8424863" cy="1109662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  <a:latin typeface="Univers" pitchFamily="34" charset="0"/>
              </a:rPr>
              <a:t>Узнайте </a:t>
            </a:r>
            <a:r>
              <a:rPr lang="ru-RU" sz="3600" b="1" smtClean="0">
                <a:solidFill>
                  <a:srgbClr val="FF0000"/>
                </a:solidFill>
                <a:latin typeface="Arial" charset="0"/>
              </a:rPr>
              <a:t>о </a:t>
            </a:r>
            <a:r>
              <a:rPr lang="ru-RU" sz="3600" b="1" smtClean="0">
                <a:solidFill>
                  <a:srgbClr val="FF0000"/>
                </a:solidFill>
                <a:latin typeface="Univers" pitchFamily="34" charset="0"/>
              </a:rPr>
              <a:t>будущей пенсии</a:t>
            </a:r>
            <a:r>
              <a:rPr lang="ru-RU" sz="3600" b="1" smtClean="0">
                <a:solidFill>
                  <a:srgbClr val="FF0000"/>
                </a:solidFill>
                <a:latin typeface="Arial" charset="0"/>
              </a:rPr>
              <a:t> больше</a:t>
            </a:r>
            <a:r>
              <a:rPr lang="ru-RU" sz="3600" b="1" smtClean="0">
                <a:solidFill>
                  <a:srgbClr val="FF0000"/>
                </a:solidFill>
                <a:latin typeface="Univers" pitchFamily="34" charset="0"/>
              </a:rPr>
              <a:t>!</a:t>
            </a:r>
          </a:p>
        </p:txBody>
      </p:sp>
      <p:sp>
        <p:nvSpPr>
          <p:cNvPr id="2560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84213" y="4868863"/>
            <a:ext cx="7920037" cy="103187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>
                <a:solidFill>
                  <a:schemeClr val="tx2"/>
                </a:solidFill>
              </a:rPr>
              <a:t>На сайтах Минтруда РФ и Пенсионного фонда РФ размещён пенсионный калькулятор, позволяющий рассчитать условный размер пенсии по новой пенсионной формуле.</a:t>
            </a:r>
          </a:p>
        </p:txBody>
      </p:sp>
      <p:pic>
        <p:nvPicPr>
          <p:cNvPr id="25603" name="Picture 4" descr="calculat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68663" y="2052638"/>
            <a:ext cx="2455862" cy="245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Прямоугольник 1"/>
          <p:cNvSpPr>
            <a:spLocks noChangeArrowheads="1"/>
          </p:cNvSpPr>
          <p:nvPr/>
        </p:nvSpPr>
        <p:spPr bwMode="auto">
          <a:xfrm>
            <a:off x="2262188" y="5916613"/>
            <a:ext cx="2301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000" b="1" u="sng">
                <a:solidFill>
                  <a:srgbClr val="5F6EFD"/>
                </a:solidFill>
              </a:rPr>
              <a:t>www.rosmintrud.ru</a:t>
            </a:r>
            <a:endParaRPr lang="ru-RU" sz="2000" b="1" u="sng">
              <a:solidFill>
                <a:srgbClr val="5F6EFD"/>
              </a:solidFill>
            </a:endParaRPr>
          </a:p>
        </p:txBody>
      </p:sp>
      <p:sp>
        <p:nvSpPr>
          <p:cNvPr id="25605" name="Прямоугольник 2"/>
          <p:cNvSpPr>
            <a:spLocks noChangeArrowheads="1"/>
          </p:cNvSpPr>
          <p:nvPr/>
        </p:nvSpPr>
        <p:spPr bwMode="auto">
          <a:xfrm>
            <a:off x="4787900" y="5922963"/>
            <a:ext cx="14890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000" b="1" u="sng">
                <a:solidFill>
                  <a:srgbClr val="5F6EFD"/>
                </a:solidFill>
              </a:rPr>
              <a:t>www.pfrf.ru</a:t>
            </a:r>
            <a:endParaRPr lang="ru-RU" sz="2000" b="1" u="sng">
              <a:solidFill>
                <a:srgbClr val="5F6EFD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39750" y="692150"/>
            <a:ext cx="8064500" cy="504825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  <a:latin typeface="Univers" pitchFamily="34" charset="0"/>
              </a:rPr>
              <a:t>Нынешним пенсионерам</a:t>
            </a:r>
          </a:p>
        </p:txBody>
      </p:sp>
      <p:sp>
        <p:nvSpPr>
          <p:cNvPr id="2662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898525" y="2060575"/>
            <a:ext cx="7345363" cy="3529013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smtClean="0">
                <a:solidFill>
                  <a:schemeClr val="tx2"/>
                </a:solidFill>
              </a:rPr>
              <a:t>Новая формула не касается нынешних пенсионеров и  тех, кто выйдет на пенсию в 2014 году. </a:t>
            </a: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endParaRPr lang="ru-RU" sz="2400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smtClean="0">
                <a:solidFill>
                  <a:schemeClr val="tx2"/>
                </a:solidFill>
              </a:rPr>
              <a:t>Пенсия не будет пересчитана и уменьшена.</a:t>
            </a: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endParaRPr lang="ru-RU" sz="2400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smtClean="0">
                <a:solidFill>
                  <a:schemeClr val="tx2"/>
                </a:solidFill>
              </a:rPr>
              <a:t>Ежегодно пенсия будет увеличиваться минимум </a:t>
            </a:r>
            <a:br>
              <a:rPr lang="ru-RU" sz="2400" smtClean="0">
                <a:solidFill>
                  <a:schemeClr val="tx2"/>
                </a:solidFill>
              </a:rPr>
            </a:br>
            <a:r>
              <a:rPr lang="ru-RU" sz="2400" smtClean="0">
                <a:solidFill>
                  <a:schemeClr val="tx2"/>
                </a:solidFill>
              </a:rPr>
              <a:t>на уровень инфляции.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14313" y="1196975"/>
            <a:ext cx="8713787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cap="all" dirty="0" smtClean="0">
                <a:solidFill>
                  <a:schemeClr val="tx2"/>
                </a:solidFill>
                <a:latin typeface="+mn-lt"/>
              </a:rPr>
              <a:t>Пенсия</a:t>
            </a:r>
            <a:r>
              <a:rPr lang="ru-RU" sz="6000" dirty="0" smtClean="0">
                <a:solidFill>
                  <a:schemeClr val="tx2"/>
                </a:solidFill>
                <a:latin typeface="+mn-lt"/>
              </a:rPr>
              <a:t> = </a:t>
            </a:r>
            <a:r>
              <a:rPr lang="ru-RU" sz="12000" b="1" dirty="0" smtClean="0">
                <a:solidFill>
                  <a:srgbClr val="FF0000"/>
                </a:solidFill>
                <a:latin typeface="+mn-lt"/>
              </a:rPr>
              <a:t>А</a:t>
            </a:r>
            <a:r>
              <a:rPr lang="ru-RU" sz="6000" b="1" dirty="0" smtClean="0">
                <a:solidFill>
                  <a:schemeClr val="tx2"/>
                </a:solidFill>
                <a:latin typeface="+mn-lt"/>
              </a:rPr>
              <a:t> х </a:t>
            </a:r>
            <a:r>
              <a:rPr lang="ru-RU" sz="12000" b="1" dirty="0" smtClean="0">
                <a:solidFill>
                  <a:srgbClr val="FFFF00"/>
                </a:solidFill>
                <a:latin typeface="+mn-lt"/>
              </a:rPr>
              <a:t>В</a:t>
            </a:r>
            <a:r>
              <a:rPr lang="ru-RU" sz="6000" b="1" dirty="0" smtClean="0">
                <a:solidFill>
                  <a:schemeClr val="tx2"/>
                </a:solidFill>
                <a:latin typeface="+mn-lt"/>
              </a:rPr>
              <a:t> + </a:t>
            </a:r>
            <a:r>
              <a:rPr lang="ru-RU" sz="12000" b="1" dirty="0" smtClean="0">
                <a:solidFill>
                  <a:srgbClr val="92D050"/>
                </a:solidFill>
                <a:latin typeface="+mn-lt"/>
              </a:rPr>
              <a:t>С</a:t>
            </a:r>
            <a:r>
              <a:rPr lang="en-US" sz="6000" b="1" dirty="0" smtClean="0">
                <a:solidFill>
                  <a:schemeClr val="tx2"/>
                </a:solidFill>
                <a:latin typeface="+mn-lt"/>
              </a:rPr>
              <a:t> + </a:t>
            </a:r>
            <a:r>
              <a:rPr lang="en-US" sz="12000" b="1" dirty="0" smtClean="0">
                <a:solidFill>
                  <a:srgbClr val="00B0F0"/>
                </a:solidFill>
                <a:latin typeface="+mn-lt"/>
              </a:rPr>
              <a:t>d</a:t>
            </a:r>
            <a:endParaRPr lang="ru-RU" sz="12000" b="1" dirty="0" smtClean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8313" y="2997200"/>
            <a:ext cx="7408862" cy="1752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	</a:t>
            </a:r>
            <a:r>
              <a:rPr lang="ru-RU" smtClean="0">
                <a:solidFill>
                  <a:srgbClr val="FF0000"/>
                </a:solidFill>
              </a:rPr>
              <a:t>А</a:t>
            </a:r>
            <a:r>
              <a:rPr lang="ru-RU" smtClean="0">
                <a:solidFill>
                  <a:srgbClr val="969696"/>
                </a:solidFill>
              </a:rPr>
              <a:t> – ваши пенсионные баллы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mtClean="0">
                <a:solidFill>
                  <a:srgbClr val="969696"/>
                </a:solidFill>
              </a:rPr>
              <a:t>	</a:t>
            </a:r>
            <a:r>
              <a:rPr lang="ru-RU" smtClean="0">
                <a:solidFill>
                  <a:srgbClr val="FFFF00"/>
                </a:solidFill>
              </a:rPr>
              <a:t>В</a:t>
            </a:r>
            <a:r>
              <a:rPr lang="ru-RU" smtClean="0">
                <a:solidFill>
                  <a:srgbClr val="969696"/>
                </a:solidFill>
              </a:rPr>
              <a:t> – стоимость одного балла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mtClean="0">
                <a:solidFill>
                  <a:srgbClr val="969696"/>
                </a:solidFill>
              </a:rPr>
              <a:t>	</a:t>
            </a:r>
            <a:r>
              <a:rPr lang="ru-RU" smtClean="0">
                <a:solidFill>
                  <a:srgbClr val="92D050"/>
                </a:solidFill>
              </a:rPr>
              <a:t>С</a:t>
            </a:r>
            <a:r>
              <a:rPr lang="ru-RU" smtClean="0">
                <a:solidFill>
                  <a:srgbClr val="969696"/>
                </a:solidFill>
              </a:rPr>
              <a:t> – фиксированная выплат</a:t>
            </a:r>
            <a:r>
              <a:rPr lang="en-US" smtClean="0">
                <a:solidFill>
                  <a:srgbClr val="969696"/>
                </a:solidFill>
              </a:rPr>
              <a:t>а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smtClean="0">
                <a:solidFill>
                  <a:srgbClr val="969696"/>
                </a:solidFill>
              </a:rPr>
              <a:t>	</a:t>
            </a:r>
            <a:r>
              <a:rPr lang="en-US" smtClean="0">
                <a:solidFill>
                  <a:srgbClr val="00B0F0"/>
                </a:solidFill>
              </a:rPr>
              <a:t>d</a:t>
            </a:r>
            <a:r>
              <a:rPr lang="ru-RU" smtClean="0">
                <a:solidFill>
                  <a:srgbClr val="00B0F0"/>
                </a:solidFill>
              </a:rPr>
              <a:t> </a:t>
            </a:r>
            <a:r>
              <a:rPr lang="en-US" smtClean="0">
                <a:solidFill>
                  <a:srgbClr val="969696"/>
                </a:solidFill>
              </a:rPr>
              <a:t> – </a:t>
            </a:r>
            <a:r>
              <a:rPr lang="ru-RU" smtClean="0">
                <a:solidFill>
                  <a:srgbClr val="969696"/>
                </a:solidFill>
              </a:rPr>
              <a:t>накопительная пенсия</a:t>
            </a:r>
          </a:p>
        </p:txBody>
      </p:sp>
      <p:sp>
        <p:nvSpPr>
          <p:cNvPr id="14339" name="Подзаголовок 2"/>
          <p:cNvSpPr>
            <a:spLocks/>
          </p:cNvSpPr>
          <p:nvPr/>
        </p:nvSpPr>
        <p:spPr bwMode="auto">
          <a:xfrm>
            <a:off x="1187450" y="5300663"/>
            <a:ext cx="64008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2000" dirty="0">
                <a:solidFill>
                  <a:srgbClr val="FF0000"/>
                </a:solidFill>
                <a:latin typeface="+mn-lt"/>
              </a:rPr>
              <a:t>Плюс</a:t>
            </a:r>
            <a:r>
              <a:rPr lang="ru-RU" sz="2000" dirty="0">
                <a:solidFill>
                  <a:srgbClr val="969696"/>
                </a:solidFill>
                <a:latin typeface="+mn-lt"/>
              </a:rPr>
              <a:t> за каждый год более позднего выхода на пенсию даются </a:t>
            </a:r>
            <a:r>
              <a:rPr lang="ru-RU" sz="2000" dirty="0">
                <a:solidFill>
                  <a:srgbClr val="FF0000"/>
                </a:solidFill>
                <a:latin typeface="+mn-lt"/>
              </a:rPr>
              <a:t>премиальные баллы</a:t>
            </a:r>
            <a:r>
              <a:rPr lang="ru-RU" sz="2000" dirty="0">
                <a:solidFill>
                  <a:srgbClr val="969696"/>
                </a:solidFill>
                <a:latin typeface="+mn-lt"/>
              </a:rPr>
              <a:t> и увеличивается </a:t>
            </a:r>
            <a:r>
              <a:rPr lang="ru-RU" sz="2000" dirty="0">
                <a:solidFill>
                  <a:srgbClr val="FF0000"/>
                </a:solidFill>
                <a:latin typeface="+mn-lt"/>
              </a:rPr>
              <a:t>фиксированная выплата.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sz="12000" b="1" dirty="0" smtClean="0">
                <a:solidFill>
                  <a:srgbClr val="FF0000"/>
                </a:solidFill>
                <a:latin typeface="+mn-lt"/>
              </a:rPr>
              <a:t>А</a:t>
            </a:r>
          </a:p>
        </p:txBody>
      </p:sp>
      <p:sp>
        <p:nvSpPr>
          <p:cNvPr id="1536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84213" y="2781300"/>
            <a:ext cx="7704137" cy="244951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>
                <a:solidFill>
                  <a:schemeClr val="tx2"/>
                </a:solidFill>
              </a:rPr>
              <a:t>Ваши пенсионные права за каждый год будут записываться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>
                <a:solidFill>
                  <a:srgbClr val="FF0000"/>
                </a:solidFill>
              </a:rPr>
              <a:t>в баллах</a:t>
            </a:r>
            <a:r>
              <a:rPr lang="ru-RU" sz="2000" b="1" smtClean="0">
                <a:solidFill>
                  <a:schemeClr val="tx2"/>
                </a:solidFill>
              </a:rPr>
              <a:t> – индивидуальных пенсионных коэффициентах.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>
                <a:solidFill>
                  <a:schemeClr val="tx2"/>
                </a:solidFill>
              </a:rPr>
              <a:t>Количество баллов за год зависит </a:t>
            </a:r>
            <a:r>
              <a:rPr lang="ru-RU" sz="2000" b="1" smtClean="0">
                <a:solidFill>
                  <a:srgbClr val="FF0000"/>
                </a:solidFill>
              </a:rPr>
              <a:t>от вашей официальной зарплаты.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>
                <a:solidFill>
                  <a:srgbClr val="FF0000"/>
                </a:solidFill>
              </a:rPr>
              <a:t>Чем выше зарплата, тем больше баллов.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smtClean="0">
                <a:solidFill>
                  <a:srgbClr val="FF0000"/>
                </a:solidFill>
              </a:rPr>
              <a:t>Максимальное число баллов </a:t>
            </a:r>
            <a:r>
              <a:rPr lang="ru-RU" sz="2000" b="1" smtClean="0">
                <a:solidFill>
                  <a:srgbClr val="FF0000"/>
                </a:solidFill>
                <a:latin typeface="Arial" charset="0"/>
              </a:rPr>
              <a:t>за год </a:t>
            </a:r>
            <a:r>
              <a:rPr lang="ru-RU" sz="2000" b="1" smtClean="0">
                <a:solidFill>
                  <a:srgbClr val="FF0000"/>
                </a:solidFill>
              </a:rPr>
              <a:t>– 10</a:t>
            </a:r>
            <a:r>
              <a:rPr lang="en-US" sz="2000" b="1" smtClean="0">
                <a:solidFill>
                  <a:srgbClr val="FF0000"/>
                </a:solidFill>
              </a:rPr>
              <a:t> </a:t>
            </a:r>
            <a:r>
              <a:rPr lang="en-US" sz="2000" b="1" smtClean="0">
                <a:solidFill>
                  <a:schemeClr val="tx2"/>
                </a:solidFill>
              </a:rPr>
              <a:t>(</a:t>
            </a:r>
            <a:r>
              <a:rPr lang="ru-RU" sz="2000" b="1" smtClean="0">
                <a:solidFill>
                  <a:schemeClr val="tx2"/>
                </a:solidFill>
              </a:rPr>
              <a:t>при отказе от формирования пенсионных накоплений и у граждан старше 1966 г. р.</a:t>
            </a:r>
            <a:r>
              <a:rPr lang="ru-RU" sz="2000" b="1" smtClean="0">
                <a:solidFill>
                  <a:schemeClr val="tx2"/>
                </a:solidFill>
                <a:latin typeface="Arial" charset="0"/>
              </a:rPr>
              <a:t>)</a:t>
            </a:r>
            <a:r>
              <a:rPr lang="ru-RU" sz="2000" b="1" smtClean="0">
                <a:solidFill>
                  <a:schemeClr val="tx2"/>
                </a:solidFill>
              </a:rPr>
              <a:t> </a:t>
            </a:r>
            <a:r>
              <a:rPr lang="ru-RU" sz="2000" b="1" smtClean="0">
                <a:solidFill>
                  <a:srgbClr val="FF0000"/>
                </a:solidFill>
              </a:rPr>
              <a:t>При формировании пенсионных накоплений – 6,25 баллов</a:t>
            </a:r>
            <a:r>
              <a:rPr lang="en-US" sz="2000" b="1" smtClean="0">
                <a:solidFill>
                  <a:srgbClr val="FF0000"/>
                </a:solidFill>
              </a:rPr>
              <a:t>)</a:t>
            </a:r>
            <a:r>
              <a:rPr lang="ru-RU" sz="2000" b="1" smtClean="0">
                <a:solidFill>
                  <a:srgbClr val="FF0000"/>
                </a:solidFill>
              </a:rPr>
              <a:t>.</a:t>
            </a: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ru-RU" sz="2000" b="1" smtClean="0">
              <a:solidFill>
                <a:srgbClr val="FF0000"/>
              </a:solidFill>
            </a:endParaRPr>
          </a:p>
        </p:txBody>
      </p:sp>
      <p:sp>
        <p:nvSpPr>
          <p:cNvPr id="15363" name="Заголовок 1"/>
          <p:cNvSpPr>
            <a:spLocks/>
          </p:cNvSpPr>
          <p:nvPr/>
        </p:nvSpPr>
        <p:spPr bwMode="auto">
          <a:xfrm>
            <a:off x="250825" y="188913"/>
            <a:ext cx="331311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ПЕНСИЯ = </a:t>
            </a:r>
            <a:r>
              <a:rPr lang="ru-RU" sz="2000" b="1" dirty="0">
                <a:solidFill>
                  <a:srgbClr val="FF0000"/>
                </a:solidFill>
                <a:latin typeface="+mn-lt"/>
              </a:rPr>
              <a:t>А</a:t>
            </a:r>
            <a:r>
              <a:rPr lang="ru-RU" sz="2000" b="1" dirty="0">
                <a:solidFill>
                  <a:schemeClr val="tx2"/>
                </a:solidFill>
                <a:latin typeface="+mn-lt"/>
              </a:rPr>
              <a:t> х </a:t>
            </a:r>
            <a:r>
              <a:rPr lang="ru-RU" sz="2000" b="1" dirty="0">
                <a:solidFill>
                  <a:srgbClr val="FFFF00"/>
                </a:solidFill>
                <a:latin typeface="+mn-lt"/>
              </a:rPr>
              <a:t>В</a:t>
            </a:r>
            <a:r>
              <a:rPr lang="ru-RU" sz="2000" b="1" dirty="0">
                <a:solidFill>
                  <a:schemeClr val="tx2"/>
                </a:solidFill>
                <a:latin typeface="+mn-lt"/>
              </a:rPr>
              <a:t> + </a:t>
            </a:r>
            <a:r>
              <a:rPr lang="ru-RU" sz="2000" b="1" dirty="0">
                <a:solidFill>
                  <a:srgbClr val="92D050"/>
                </a:solidFill>
                <a:latin typeface="+mn-lt"/>
              </a:rPr>
              <a:t>С</a:t>
            </a:r>
            <a:r>
              <a:rPr lang="en-US" sz="2000" b="1" dirty="0">
                <a:solidFill>
                  <a:schemeClr val="tx2"/>
                </a:solidFill>
                <a:latin typeface="+mn-lt"/>
              </a:rPr>
              <a:t> + </a:t>
            </a:r>
            <a:r>
              <a:rPr lang="en-US" sz="2000" b="1" dirty="0">
                <a:solidFill>
                  <a:srgbClr val="00B0F0"/>
                </a:solidFill>
                <a:latin typeface="+mn-lt"/>
              </a:rPr>
              <a:t>d</a:t>
            </a:r>
            <a:endParaRPr lang="ru-RU" sz="2000" b="1" dirty="0">
              <a:solidFill>
                <a:srgbClr val="00B0F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sz="12000" b="1" dirty="0" smtClean="0">
                <a:solidFill>
                  <a:srgbClr val="FFFF00"/>
                </a:solidFill>
                <a:latin typeface="+mn-lt"/>
              </a:rPr>
              <a:t>В</a:t>
            </a:r>
          </a:p>
        </p:txBody>
      </p:sp>
      <p:sp>
        <p:nvSpPr>
          <p:cNvPr id="1638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11188" y="2708275"/>
            <a:ext cx="7921625" cy="25209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solidFill>
                  <a:schemeClr val="tx2"/>
                </a:solidFill>
              </a:rPr>
              <a:t>Стоимость пенсионного балла ежегодно устанавливается федеральным законом.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ru-RU" sz="2200" b="1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solidFill>
                  <a:schemeClr val="tx2"/>
                </a:solidFill>
              </a:rPr>
              <a:t>Стоимость пенсионного балла ежегодно увеличивается как минимум </a:t>
            </a:r>
            <a:r>
              <a:rPr lang="ru-RU" sz="2200" b="1" smtClean="0">
                <a:solidFill>
                  <a:srgbClr val="FF0000"/>
                </a:solidFill>
              </a:rPr>
              <a:t>на уровень инфляции.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ru-RU" sz="2200" b="1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solidFill>
                  <a:schemeClr val="tx2"/>
                </a:solidFill>
              </a:rPr>
              <a:t>Стоимость пенсионного балла </a:t>
            </a:r>
            <a:r>
              <a:rPr lang="ru-RU" sz="2200" b="1" smtClean="0">
                <a:solidFill>
                  <a:srgbClr val="FF0000"/>
                </a:solidFill>
              </a:rPr>
              <a:t>публикуется в СМИ и Интернете.</a:t>
            </a:r>
          </a:p>
          <a:p>
            <a:pPr marL="0" indent="0" algn="ctr" eaLnBrk="1" hangingPunct="1">
              <a:lnSpc>
                <a:spcPct val="50000"/>
              </a:lnSpc>
              <a:buFont typeface="Arial" charset="0"/>
              <a:buNone/>
            </a:pPr>
            <a:endParaRPr lang="ru-RU" sz="2200" b="1" smtClean="0">
              <a:solidFill>
                <a:srgbClr val="FF0000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2200" b="1" smtClean="0">
              <a:solidFill>
                <a:schemeClr val="tx2"/>
              </a:solidFill>
            </a:endParaRPr>
          </a:p>
        </p:txBody>
      </p:sp>
      <p:sp>
        <p:nvSpPr>
          <p:cNvPr id="16387" name="Заголовок 1"/>
          <p:cNvSpPr>
            <a:spLocks/>
          </p:cNvSpPr>
          <p:nvPr/>
        </p:nvSpPr>
        <p:spPr bwMode="auto">
          <a:xfrm>
            <a:off x="179388" y="188913"/>
            <a:ext cx="3097212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ПЕНСИЯ = </a:t>
            </a:r>
            <a:r>
              <a:rPr lang="ru-RU" sz="2000" b="1" dirty="0">
                <a:solidFill>
                  <a:srgbClr val="FF0000"/>
                </a:solidFill>
                <a:latin typeface="+mn-lt"/>
              </a:rPr>
              <a:t>А</a:t>
            </a:r>
            <a:r>
              <a:rPr lang="ru-RU" sz="2000" b="1" dirty="0">
                <a:solidFill>
                  <a:schemeClr val="tx2"/>
                </a:solidFill>
                <a:latin typeface="+mn-lt"/>
              </a:rPr>
              <a:t> х </a:t>
            </a:r>
            <a:r>
              <a:rPr lang="ru-RU" sz="2000" b="1" dirty="0">
                <a:solidFill>
                  <a:srgbClr val="FFFF00"/>
                </a:solidFill>
                <a:latin typeface="+mn-lt"/>
              </a:rPr>
              <a:t>В</a:t>
            </a:r>
            <a:r>
              <a:rPr lang="ru-RU" sz="2000" b="1" dirty="0">
                <a:solidFill>
                  <a:schemeClr val="tx2"/>
                </a:solidFill>
                <a:latin typeface="+mn-lt"/>
              </a:rPr>
              <a:t> + </a:t>
            </a:r>
            <a:r>
              <a:rPr lang="ru-RU" sz="2000" b="1" dirty="0">
                <a:solidFill>
                  <a:srgbClr val="92D050"/>
                </a:solidFill>
                <a:latin typeface="+mn-lt"/>
              </a:rPr>
              <a:t>С</a:t>
            </a:r>
            <a:r>
              <a:rPr lang="en-US" sz="2000" b="1" dirty="0">
                <a:solidFill>
                  <a:schemeClr val="tx2"/>
                </a:solidFill>
                <a:latin typeface="+mn-lt"/>
              </a:rPr>
              <a:t> + </a:t>
            </a:r>
            <a:r>
              <a:rPr lang="en-US" sz="2000" b="1" dirty="0">
                <a:solidFill>
                  <a:srgbClr val="00B0F0"/>
                </a:solidFill>
                <a:latin typeface="+mn-lt"/>
              </a:rPr>
              <a:t>d</a:t>
            </a:r>
            <a:endParaRPr lang="ru-RU" sz="2000" b="1" dirty="0">
              <a:solidFill>
                <a:srgbClr val="00B0F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sz="12000" b="1" dirty="0" smtClean="0">
                <a:solidFill>
                  <a:srgbClr val="92D050"/>
                </a:solidFill>
                <a:latin typeface="+mn-lt"/>
              </a:rPr>
              <a:t>С</a:t>
            </a:r>
          </a:p>
        </p:txBody>
      </p:sp>
      <p:sp>
        <p:nvSpPr>
          <p:cNvPr id="17411" name="Заголовок 1"/>
          <p:cNvSpPr>
            <a:spLocks/>
          </p:cNvSpPr>
          <p:nvPr/>
        </p:nvSpPr>
        <p:spPr bwMode="auto">
          <a:xfrm>
            <a:off x="323850" y="333375"/>
            <a:ext cx="31686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ПЕНСИЯ = </a:t>
            </a:r>
            <a:r>
              <a:rPr lang="ru-RU" sz="2000" b="1" dirty="0">
                <a:solidFill>
                  <a:srgbClr val="FF0000"/>
                </a:solidFill>
                <a:latin typeface="+mn-lt"/>
              </a:rPr>
              <a:t>А</a:t>
            </a:r>
            <a:r>
              <a:rPr lang="ru-RU" sz="2000" b="1" dirty="0">
                <a:solidFill>
                  <a:schemeClr val="tx2"/>
                </a:solidFill>
                <a:latin typeface="+mn-lt"/>
              </a:rPr>
              <a:t> х </a:t>
            </a:r>
            <a:r>
              <a:rPr lang="ru-RU" sz="2000" b="1" dirty="0">
                <a:solidFill>
                  <a:srgbClr val="FFFF00"/>
                </a:solidFill>
                <a:latin typeface="+mn-lt"/>
              </a:rPr>
              <a:t>В</a:t>
            </a:r>
            <a:r>
              <a:rPr lang="ru-RU" sz="2000" b="1" dirty="0">
                <a:solidFill>
                  <a:schemeClr val="tx2"/>
                </a:solidFill>
                <a:latin typeface="+mn-lt"/>
              </a:rPr>
              <a:t> + </a:t>
            </a:r>
            <a:r>
              <a:rPr lang="ru-RU" sz="2000" b="1" dirty="0">
                <a:solidFill>
                  <a:srgbClr val="92D050"/>
                </a:solidFill>
                <a:latin typeface="+mn-lt"/>
              </a:rPr>
              <a:t>С</a:t>
            </a:r>
            <a:r>
              <a:rPr lang="en-US" sz="2000" b="1" dirty="0">
                <a:solidFill>
                  <a:schemeClr val="tx2"/>
                </a:solidFill>
                <a:latin typeface="+mn-lt"/>
              </a:rPr>
              <a:t> + </a:t>
            </a:r>
            <a:r>
              <a:rPr lang="en-US" sz="2000" b="1" dirty="0">
                <a:solidFill>
                  <a:srgbClr val="00B0F0"/>
                </a:solidFill>
                <a:latin typeface="+mn-lt"/>
              </a:rPr>
              <a:t>d</a:t>
            </a:r>
            <a:endParaRPr lang="ru-RU" sz="20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611188" y="2659063"/>
            <a:ext cx="80645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>
                <a:solidFill>
                  <a:schemeClr val="tx2"/>
                </a:solidFill>
              </a:rPr>
              <a:t>Фиксированная выплата – </a:t>
            </a:r>
            <a:r>
              <a:rPr lang="ru-RU" sz="2000" b="1">
                <a:solidFill>
                  <a:srgbClr val="FF0000"/>
                </a:solidFill>
              </a:rPr>
              <a:t>гарантированная государством выплата</a:t>
            </a:r>
            <a:r>
              <a:rPr lang="ru-RU" sz="2000" b="1">
                <a:solidFill>
                  <a:schemeClr val="tx2"/>
                </a:solidFill>
              </a:rPr>
              <a:t> получателю страховой пенсии.</a:t>
            </a:r>
          </a:p>
          <a:p>
            <a:pPr algn="just"/>
            <a:endParaRPr lang="ru-RU" sz="2000" b="1">
              <a:solidFill>
                <a:schemeClr val="tx2"/>
              </a:solidFill>
            </a:endParaRPr>
          </a:p>
          <a:p>
            <a:pPr algn="just"/>
            <a:r>
              <a:rPr lang="ru-RU" sz="2000" b="1">
                <a:solidFill>
                  <a:schemeClr val="tx2"/>
                </a:solidFill>
              </a:rPr>
              <a:t>Аналог сегодняшнего фиксированного базового размера страховой части трудовой пенсии по старости. Его размер в 2014 году – 3 844,98 рублей.</a:t>
            </a:r>
          </a:p>
          <a:p>
            <a:pPr algn="just"/>
            <a:endParaRPr lang="ru-RU" sz="2000" b="1">
              <a:solidFill>
                <a:schemeClr val="tx2"/>
              </a:solidFill>
            </a:endParaRPr>
          </a:p>
          <a:p>
            <a:pPr algn="just"/>
            <a:r>
              <a:rPr lang="ru-RU" sz="2000" b="1">
                <a:solidFill>
                  <a:schemeClr val="tx2"/>
                </a:solidFill>
              </a:rPr>
              <a:t>Ежегодно устанавливается Правительством РФ.</a:t>
            </a:r>
          </a:p>
          <a:p>
            <a:pPr algn="just"/>
            <a:endParaRPr lang="ru-RU" sz="2000" b="1">
              <a:solidFill>
                <a:schemeClr val="tx2"/>
              </a:solidFill>
            </a:endParaRPr>
          </a:p>
          <a:p>
            <a:pPr algn="just"/>
            <a:r>
              <a:rPr lang="ru-RU" sz="2000" b="1">
                <a:solidFill>
                  <a:schemeClr val="tx2"/>
                </a:solidFill>
              </a:rPr>
              <a:t>Ежегодно увеличивается </a:t>
            </a:r>
            <a:r>
              <a:rPr lang="ru-RU" sz="2000" b="1">
                <a:solidFill>
                  <a:schemeClr val="tx2"/>
                </a:solidFill>
                <a:latin typeface="Arial" charset="0"/>
              </a:rPr>
              <a:t>как минимум </a:t>
            </a:r>
            <a:r>
              <a:rPr lang="ru-RU" sz="2000" b="1">
                <a:solidFill>
                  <a:schemeClr val="tx2"/>
                </a:solidFill>
              </a:rPr>
              <a:t>на уровень инфляции.</a:t>
            </a:r>
          </a:p>
          <a:p>
            <a:pPr algn="just"/>
            <a:endParaRPr lang="ru-RU" sz="2000" b="1">
              <a:solidFill>
                <a:schemeClr val="tx2"/>
              </a:solidFill>
            </a:endParaRPr>
          </a:p>
          <a:p>
            <a:pPr algn="just"/>
            <a:r>
              <a:rPr lang="ru-RU" sz="2000" b="1">
                <a:solidFill>
                  <a:schemeClr val="tx2"/>
                </a:solidFill>
              </a:rPr>
              <a:t>Публикуется </a:t>
            </a:r>
            <a:r>
              <a:rPr lang="ru-RU" sz="2000" b="1">
                <a:solidFill>
                  <a:srgbClr val="FF0000"/>
                </a:solidFill>
              </a:rPr>
              <a:t>в СМИ и Интернете.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12000" b="1" dirty="0" smtClean="0">
                <a:solidFill>
                  <a:srgbClr val="00B0F0"/>
                </a:solidFill>
                <a:latin typeface="+mn-lt"/>
              </a:rPr>
              <a:t>d</a:t>
            </a:r>
            <a:endParaRPr lang="ru-RU" sz="12000" b="1" dirty="0" smtClean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18434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11188" y="2781300"/>
            <a:ext cx="7848600" cy="2881313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solidFill>
                  <a:srgbClr val="FF0000"/>
                </a:solidFill>
              </a:rPr>
              <a:t>Формируется по Вашему выбору.</a:t>
            </a:r>
            <a:r>
              <a:rPr lang="ru-RU" sz="2200" b="1" smtClean="0">
                <a:solidFill>
                  <a:schemeClr val="tx2"/>
                </a:solidFill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ru-RU" sz="2200" b="1" smtClean="0">
              <a:solidFill>
                <a:schemeClr val="tx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solidFill>
                  <a:schemeClr val="tx2"/>
                </a:solidFill>
              </a:rPr>
              <a:t>Сделайте выбор в</a:t>
            </a:r>
            <a:r>
              <a:rPr lang="ru-RU" sz="2200" b="1" smtClean="0">
                <a:solidFill>
                  <a:srgbClr val="FF0000"/>
                </a:solidFill>
              </a:rPr>
              <a:t> 2014-2015 году.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ru-RU" sz="2200" b="1" smtClean="0">
              <a:solidFill>
                <a:srgbClr val="FF0000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solidFill>
                  <a:schemeClr val="tx2"/>
                </a:solidFill>
              </a:rPr>
              <a:t>Порядок назначения и выплаты средств пенсионных накоплений не меняется.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solidFill>
                  <a:schemeClr val="tx2"/>
                </a:solidFill>
              </a:rPr>
              <a:t>Расчет: сумма пенсионных накоплений делится на ожидаемой период выплаты накопительной части трудовой пенсии. Сегодня </a:t>
            </a:r>
            <a:r>
              <a:rPr lang="en-US" sz="2200" b="1" smtClean="0">
                <a:solidFill>
                  <a:schemeClr val="tx2"/>
                </a:solidFill>
              </a:rPr>
              <a:t>– </a:t>
            </a:r>
            <a:r>
              <a:rPr lang="ru-RU" sz="2200" b="1" smtClean="0">
                <a:solidFill>
                  <a:schemeClr val="tx2"/>
                </a:solidFill>
              </a:rPr>
              <a:t>228 месяца</a:t>
            </a:r>
            <a:endParaRPr lang="en-US" sz="2200" b="1" smtClean="0">
              <a:solidFill>
                <a:schemeClr val="tx2"/>
              </a:solidFill>
            </a:endParaRPr>
          </a:p>
        </p:txBody>
      </p:sp>
      <p:sp>
        <p:nvSpPr>
          <p:cNvPr id="18435" name="Заголовок 1"/>
          <p:cNvSpPr>
            <a:spLocks/>
          </p:cNvSpPr>
          <p:nvPr/>
        </p:nvSpPr>
        <p:spPr bwMode="auto">
          <a:xfrm>
            <a:off x="323850" y="333375"/>
            <a:ext cx="29527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2"/>
                </a:solidFill>
                <a:latin typeface="+mn-lt"/>
              </a:rPr>
              <a:t>ПЕНСИЯ = </a:t>
            </a:r>
            <a:r>
              <a:rPr lang="ru-RU" sz="2000" b="1" dirty="0">
                <a:solidFill>
                  <a:srgbClr val="FF0000"/>
                </a:solidFill>
                <a:latin typeface="+mn-lt"/>
              </a:rPr>
              <a:t>А</a:t>
            </a:r>
            <a:r>
              <a:rPr lang="ru-RU" sz="2000" b="1" dirty="0">
                <a:solidFill>
                  <a:schemeClr val="tx2"/>
                </a:solidFill>
                <a:latin typeface="+mn-lt"/>
              </a:rPr>
              <a:t> х </a:t>
            </a:r>
            <a:r>
              <a:rPr lang="ru-RU" sz="2000" b="1" dirty="0">
                <a:solidFill>
                  <a:srgbClr val="FFFF00"/>
                </a:solidFill>
                <a:latin typeface="+mn-lt"/>
              </a:rPr>
              <a:t>В</a:t>
            </a:r>
            <a:r>
              <a:rPr lang="ru-RU" sz="2000" b="1" dirty="0">
                <a:solidFill>
                  <a:schemeClr val="tx2"/>
                </a:solidFill>
                <a:latin typeface="+mn-lt"/>
              </a:rPr>
              <a:t> + </a:t>
            </a:r>
            <a:r>
              <a:rPr lang="ru-RU" sz="2000" b="1" dirty="0">
                <a:solidFill>
                  <a:srgbClr val="92D050"/>
                </a:solidFill>
                <a:latin typeface="+mn-lt"/>
              </a:rPr>
              <a:t>С</a:t>
            </a:r>
            <a:r>
              <a:rPr lang="en-US" sz="2000" b="1" dirty="0">
                <a:solidFill>
                  <a:schemeClr val="tx2"/>
                </a:solidFill>
                <a:latin typeface="+mn-lt"/>
              </a:rPr>
              <a:t> + </a:t>
            </a:r>
            <a:r>
              <a:rPr lang="en-US" sz="2000" b="1" dirty="0">
                <a:solidFill>
                  <a:srgbClr val="00B0F0"/>
                </a:solidFill>
                <a:latin typeface="+mn-lt"/>
              </a:rPr>
              <a:t>d</a:t>
            </a:r>
            <a:endParaRPr lang="ru-RU" sz="20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18436" name="Подзаголовок 2"/>
          <p:cNvSpPr txBox="1">
            <a:spLocks/>
          </p:cNvSpPr>
          <p:nvPr/>
        </p:nvSpPr>
        <p:spPr bwMode="auto">
          <a:xfrm>
            <a:off x="1692275" y="5732463"/>
            <a:ext cx="6767513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200" b="1">
                <a:solidFill>
                  <a:schemeClr val="tx2"/>
                </a:solidFill>
              </a:rPr>
              <a:t>формируйте в повышенном размере страховую пенсию (АхВ) или продолжайте формировать пенсионные накопления</a:t>
            </a:r>
            <a:endParaRPr lang="en-US" sz="2200" b="1">
              <a:solidFill>
                <a:schemeClr val="tx2"/>
              </a:solidFill>
            </a:endParaRPr>
          </a:p>
        </p:txBody>
      </p:sp>
      <p:sp>
        <p:nvSpPr>
          <p:cNvPr id="18437" name="Прямоугольник 1"/>
          <p:cNvSpPr>
            <a:spLocks noChangeArrowheads="1"/>
          </p:cNvSpPr>
          <p:nvPr/>
        </p:nvSpPr>
        <p:spPr bwMode="auto">
          <a:xfrm>
            <a:off x="623888" y="5661025"/>
            <a:ext cx="11398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200" b="1">
                <a:solidFill>
                  <a:srgbClr val="FF0000"/>
                </a:solidFill>
              </a:rPr>
              <a:t>Выбор: </a:t>
            </a:r>
            <a:endParaRPr lang="ru-RU" sz="22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132138" y="115888"/>
            <a:ext cx="2376487" cy="2376487"/>
          </a:xfrm>
        </p:spPr>
        <p:txBody>
          <a:bodyPr/>
          <a:lstStyle/>
          <a:p>
            <a:pPr eaLnBrk="1" hangingPunct="1"/>
            <a:r>
              <a:rPr lang="ru-RU" sz="12000" b="1" smtClean="0">
                <a:solidFill>
                  <a:schemeClr val="tx2"/>
                </a:solidFill>
                <a:latin typeface="Univers" pitchFamily="34" charset="0"/>
              </a:rPr>
              <a:t>15</a:t>
            </a:r>
            <a:r>
              <a:rPr lang="ru-RU" sz="12000" b="1" smtClean="0">
                <a:latin typeface="Univers" pitchFamily="34" charset="0"/>
              </a:rPr>
              <a:t> </a:t>
            </a:r>
          </a:p>
        </p:txBody>
      </p:sp>
      <p:sp>
        <p:nvSpPr>
          <p:cNvPr id="1945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03350" y="5326063"/>
            <a:ext cx="6400800" cy="76676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b="1" smtClean="0">
                <a:solidFill>
                  <a:srgbClr val="969696"/>
                </a:solidFill>
                <a:latin typeface="Univers" pitchFamily="34" charset="0"/>
              </a:rPr>
              <a:t>Таковы минимальные требования для получения права на страховую пенсию</a:t>
            </a:r>
            <a:r>
              <a:rPr lang="ru-RU" sz="2000" b="1" smtClean="0">
                <a:solidFill>
                  <a:srgbClr val="969696"/>
                </a:solidFill>
                <a:latin typeface="Arial" charset="0"/>
              </a:rPr>
              <a:t> по старости</a:t>
            </a:r>
            <a:r>
              <a:rPr lang="ru-RU" sz="2000" b="1" smtClean="0">
                <a:solidFill>
                  <a:srgbClr val="969696"/>
                </a:solidFill>
                <a:latin typeface="Univers" pitchFamily="34" charset="0"/>
              </a:rPr>
              <a:t>.</a:t>
            </a:r>
          </a:p>
        </p:txBody>
      </p:sp>
      <p:sp>
        <p:nvSpPr>
          <p:cNvPr id="19459" name="Заголовок 1"/>
          <p:cNvSpPr>
            <a:spLocks/>
          </p:cNvSpPr>
          <p:nvPr/>
        </p:nvSpPr>
        <p:spPr bwMode="auto">
          <a:xfrm>
            <a:off x="2051050" y="549275"/>
            <a:ext cx="165417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4400" b="1">
              <a:latin typeface="Univers" pitchFamily="34" charset="0"/>
            </a:endParaRPr>
          </a:p>
        </p:txBody>
      </p:sp>
      <p:sp>
        <p:nvSpPr>
          <p:cNvPr id="19460" name="Заголовок 1"/>
          <p:cNvSpPr>
            <a:spLocks/>
          </p:cNvSpPr>
          <p:nvPr/>
        </p:nvSpPr>
        <p:spPr bwMode="auto">
          <a:xfrm>
            <a:off x="5075238" y="838200"/>
            <a:ext cx="21605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chemeClr val="tx2"/>
                </a:solidFill>
                <a:latin typeface="Univers" pitchFamily="34" charset="0"/>
              </a:rPr>
              <a:t>лет стажа</a:t>
            </a:r>
            <a:endParaRPr lang="ru-RU" sz="4400" b="1">
              <a:latin typeface="Arial" charset="0"/>
            </a:endParaRPr>
          </a:p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 (</a:t>
            </a:r>
            <a:r>
              <a:rPr lang="ru-RU" sz="1400" b="1">
                <a:solidFill>
                  <a:schemeClr val="tx2"/>
                </a:solidFill>
                <a:latin typeface="Univers" pitchFamily="34" charset="0"/>
              </a:rPr>
              <a:t>с 2024 года</a:t>
            </a:r>
            <a:r>
              <a:rPr lang="ru-RU" sz="1400" b="1">
                <a:solidFill>
                  <a:schemeClr val="tx2"/>
                </a:solidFill>
                <a:latin typeface="Arial" charset="0"/>
              </a:rPr>
              <a:t>)</a:t>
            </a:r>
          </a:p>
        </p:txBody>
      </p:sp>
      <p:sp>
        <p:nvSpPr>
          <p:cNvPr id="19461" name="Заголовок 1"/>
          <p:cNvSpPr>
            <a:spLocks/>
          </p:cNvSpPr>
          <p:nvPr/>
        </p:nvSpPr>
        <p:spPr bwMode="auto">
          <a:xfrm>
            <a:off x="684213" y="1412875"/>
            <a:ext cx="2376487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2000" b="1">
                <a:solidFill>
                  <a:schemeClr val="tx2"/>
                </a:solidFill>
                <a:latin typeface="Univers" pitchFamily="34" charset="0"/>
              </a:rPr>
              <a:t>30</a:t>
            </a:r>
            <a:r>
              <a:rPr lang="ru-RU" sz="12000" b="1">
                <a:latin typeface="Univers" pitchFamily="34" charset="0"/>
              </a:rPr>
              <a:t> </a:t>
            </a:r>
          </a:p>
        </p:txBody>
      </p:sp>
      <p:sp>
        <p:nvSpPr>
          <p:cNvPr id="19462" name="Заголовок 1"/>
          <p:cNvSpPr>
            <a:spLocks/>
          </p:cNvSpPr>
          <p:nvPr/>
        </p:nvSpPr>
        <p:spPr bwMode="auto">
          <a:xfrm>
            <a:off x="2409825" y="2133600"/>
            <a:ext cx="403383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chemeClr val="tx2"/>
                </a:solidFill>
                <a:latin typeface="Univers" pitchFamily="34" charset="0"/>
              </a:rPr>
              <a:t>пенсионных баллов</a:t>
            </a:r>
            <a:endParaRPr lang="ru-RU" sz="4400" b="1">
              <a:latin typeface="Arial" charset="0"/>
            </a:endParaRPr>
          </a:p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(с 2025 года)</a:t>
            </a:r>
          </a:p>
        </p:txBody>
      </p:sp>
      <p:sp>
        <p:nvSpPr>
          <p:cNvPr id="19463" name="Заголовок 1"/>
          <p:cNvSpPr>
            <a:spLocks/>
          </p:cNvSpPr>
          <p:nvPr/>
        </p:nvSpPr>
        <p:spPr bwMode="auto">
          <a:xfrm>
            <a:off x="3203575" y="2781300"/>
            <a:ext cx="467995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2000" b="1">
                <a:solidFill>
                  <a:schemeClr val="tx2"/>
                </a:solidFill>
                <a:latin typeface="Univers" pitchFamily="34" charset="0"/>
              </a:rPr>
              <a:t>55/60</a:t>
            </a:r>
            <a:r>
              <a:rPr lang="ru-RU" sz="12000" b="1">
                <a:latin typeface="Univers" pitchFamily="34" charset="0"/>
              </a:rPr>
              <a:t> </a:t>
            </a:r>
          </a:p>
        </p:txBody>
      </p:sp>
      <p:sp>
        <p:nvSpPr>
          <p:cNvPr id="19464" name="Заголовок 1"/>
          <p:cNvSpPr>
            <a:spLocks/>
          </p:cNvSpPr>
          <p:nvPr/>
        </p:nvSpPr>
        <p:spPr bwMode="auto">
          <a:xfrm>
            <a:off x="395288" y="3502025"/>
            <a:ext cx="403383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chemeClr val="tx2"/>
                </a:solidFill>
                <a:latin typeface="Univers" pitchFamily="34" charset="0"/>
              </a:rPr>
              <a:t>достижение</a:t>
            </a:r>
            <a:endParaRPr lang="ru-RU" sz="4400" b="1">
              <a:solidFill>
                <a:schemeClr val="tx2"/>
              </a:solidFill>
              <a:latin typeface="Univers" pitchFamily="34" charset="0"/>
            </a:endParaRPr>
          </a:p>
        </p:txBody>
      </p:sp>
      <p:sp>
        <p:nvSpPr>
          <p:cNvPr id="19465" name="Заголовок 1"/>
          <p:cNvSpPr>
            <a:spLocks/>
          </p:cNvSpPr>
          <p:nvPr/>
        </p:nvSpPr>
        <p:spPr bwMode="auto">
          <a:xfrm>
            <a:off x="7524750" y="3430588"/>
            <a:ext cx="100806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chemeClr val="tx2"/>
                </a:solidFill>
                <a:latin typeface="Univers" pitchFamily="34" charset="0"/>
              </a:rPr>
              <a:t>лет</a:t>
            </a:r>
            <a:endParaRPr lang="ru-RU" sz="4400" b="1">
              <a:solidFill>
                <a:schemeClr val="tx2"/>
              </a:solidFill>
              <a:latin typeface="Univers" pitchFamily="34" charset="0"/>
            </a:endParaRPr>
          </a:p>
        </p:txBody>
      </p:sp>
      <p:pic>
        <p:nvPicPr>
          <p:cNvPr id="19467" name="Picture 12" descr="m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31113" y="4005263"/>
            <a:ext cx="4286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9" name="Picture 13" descr="Рисунок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4040188"/>
            <a:ext cx="396875" cy="828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1052513"/>
            <a:ext cx="7772400" cy="577850"/>
          </a:xfrm>
        </p:spPr>
        <p:txBody>
          <a:bodyPr/>
          <a:lstStyle/>
          <a:p>
            <a:pPr algn="l" eaLnBrk="1" hangingPunct="1"/>
            <a:r>
              <a:rPr lang="ru-RU" sz="2800" b="1" smtClean="0">
                <a:solidFill>
                  <a:srgbClr val="FF0000"/>
                </a:solidFill>
                <a:latin typeface="Univers" pitchFamily="34" charset="0"/>
              </a:rPr>
              <a:t>Важно: </a:t>
            </a:r>
          </a:p>
        </p:txBody>
      </p:sp>
      <p:sp>
        <p:nvSpPr>
          <p:cNvPr id="20482" name="Подзаголовок 2"/>
          <p:cNvSpPr txBox="1">
            <a:spLocks/>
          </p:cNvSpPr>
          <p:nvPr/>
        </p:nvSpPr>
        <p:spPr bwMode="auto">
          <a:xfrm>
            <a:off x="755650" y="1916113"/>
            <a:ext cx="78486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200" b="1">
                <a:solidFill>
                  <a:schemeClr val="tx2"/>
                </a:solidFill>
              </a:rPr>
              <a:t>          пенсия по инвалидности,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200" b="1">
                <a:solidFill>
                  <a:schemeClr val="tx2"/>
                </a:solidFill>
              </a:rPr>
              <a:t>          пенсия по </a:t>
            </a:r>
            <a:r>
              <a:rPr lang="ru-RU" sz="2200" b="1">
                <a:solidFill>
                  <a:schemeClr val="tx2"/>
                </a:solidFill>
                <a:latin typeface="Arial" charset="0"/>
              </a:rPr>
              <a:t>случаю </a:t>
            </a:r>
            <a:r>
              <a:rPr lang="ru-RU" sz="2200" b="1">
                <a:solidFill>
                  <a:schemeClr val="tx2"/>
                </a:solidFill>
              </a:rPr>
              <a:t>потер</a:t>
            </a:r>
            <a:r>
              <a:rPr lang="ru-RU" sz="2200" b="1">
                <a:solidFill>
                  <a:schemeClr val="tx2"/>
                </a:solidFill>
                <a:latin typeface="Arial" charset="0"/>
              </a:rPr>
              <a:t>и</a:t>
            </a:r>
            <a:r>
              <a:rPr lang="ru-RU" sz="2200" b="1">
                <a:solidFill>
                  <a:schemeClr val="tx2"/>
                </a:solidFill>
              </a:rPr>
              <a:t> кормильца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ru-RU" sz="2200" b="1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200" b="1">
                <a:solidFill>
                  <a:schemeClr val="tx2"/>
                </a:solidFill>
              </a:rPr>
              <a:t>назначаются при наличии любого стажа. </a:t>
            </a:r>
            <a:endParaRPr lang="en-US" sz="2200" b="1">
              <a:solidFill>
                <a:schemeClr val="tx2"/>
              </a:solidFill>
            </a:endParaRPr>
          </a:p>
        </p:txBody>
      </p:sp>
      <p:sp>
        <p:nvSpPr>
          <p:cNvPr id="20483" name="Подзаголовок 2"/>
          <p:cNvSpPr txBox="1">
            <a:spLocks/>
          </p:cNvSpPr>
          <p:nvPr/>
        </p:nvSpPr>
        <p:spPr bwMode="auto">
          <a:xfrm>
            <a:off x="727075" y="4076700"/>
            <a:ext cx="78486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200" b="1">
                <a:solidFill>
                  <a:srgbClr val="FF0000"/>
                </a:solidFill>
              </a:rPr>
              <a:t>Все условия назначения досрочных пенсий сохраняются! </a:t>
            </a:r>
            <a:endParaRPr lang="en-US" sz="2200" b="1">
              <a:solidFill>
                <a:srgbClr val="FF0000"/>
              </a:solidFill>
            </a:endParaRPr>
          </a:p>
        </p:txBody>
      </p:sp>
      <p:pic>
        <p:nvPicPr>
          <p:cNvPr id="20484" name="Picture 6" descr="C:\Users\29017\Desktop\фыв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613" y="2008188"/>
            <a:ext cx="665162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547688"/>
            <a:ext cx="7772400" cy="577850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tx2"/>
                </a:solidFill>
                <a:latin typeface="Univers" pitchFamily="34" charset="0"/>
              </a:rPr>
              <a:t>Работай дольше, </a:t>
            </a:r>
            <a:r>
              <a:rPr lang="ru-RU" sz="2800" b="1" smtClean="0">
                <a:solidFill>
                  <a:srgbClr val="FF0000"/>
                </a:solidFill>
                <a:latin typeface="Univers" pitchFamily="34" charset="0"/>
              </a:rPr>
              <a:t>получай больше!</a:t>
            </a:r>
          </a:p>
        </p:txBody>
      </p:sp>
      <p:sp>
        <p:nvSpPr>
          <p:cNvPr id="2150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42988" y="5180013"/>
            <a:ext cx="7129462" cy="769937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solidFill>
                  <a:srgbClr val="969696"/>
                </a:solidFill>
              </a:rPr>
              <a:t>В новой пенсионной формуле размер страховой пенсии напрямую зависит от стажа, заработка и возраста выхода на пенсию.</a:t>
            </a:r>
          </a:p>
        </p:txBody>
      </p:sp>
      <p:sp>
        <p:nvSpPr>
          <p:cNvPr id="21507" name="AutoShape 4"/>
          <p:cNvSpPr>
            <a:spLocks noChangeArrowheads="1"/>
          </p:cNvSpPr>
          <p:nvPr/>
        </p:nvSpPr>
        <p:spPr bwMode="auto">
          <a:xfrm>
            <a:off x="1331913" y="2276475"/>
            <a:ext cx="3673475" cy="1728788"/>
          </a:xfrm>
          <a:prstGeom prst="rightArrow">
            <a:avLst>
              <a:gd name="adj1" fmla="val 50000"/>
              <a:gd name="adj2" fmla="val 53122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1508" name="AutoShape 5"/>
          <p:cNvSpPr>
            <a:spLocks noChangeArrowheads="1"/>
          </p:cNvSpPr>
          <p:nvPr/>
        </p:nvSpPr>
        <p:spPr bwMode="auto">
          <a:xfrm>
            <a:off x="5219700" y="1628775"/>
            <a:ext cx="1871663" cy="3024188"/>
          </a:xfrm>
          <a:prstGeom prst="upArrow">
            <a:avLst>
              <a:gd name="adj1" fmla="val 50000"/>
              <a:gd name="adj2" fmla="val 40394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1509" name="Picture 7" descr="big_888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2724150"/>
            <a:ext cx="936625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8" descr="42089_origin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26125" y="2708275"/>
            <a:ext cx="69056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638</Words>
  <Application>Microsoft Office PowerPoint</Application>
  <PresentationFormat>Экран (4:3)</PresentationFormat>
  <Paragraphs>110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Новая пенсионная формула. Проще, чем кажется.</vt:lpstr>
      <vt:lpstr>Пенсия = А х В + С + d</vt:lpstr>
      <vt:lpstr>А</vt:lpstr>
      <vt:lpstr>В</vt:lpstr>
      <vt:lpstr>С</vt:lpstr>
      <vt:lpstr>d</vt:lpstr>
      <vt:lpstr>15 </vt:lpstr>
      <vt:lpstr>Важно: </vt:lpstr>
      <vt:lpstr>Работай дольше, получай больше!</vt:lpstr>
      <vt:lpstr>Пенсионные баллы – каждый год</vt:lpstr>
      <vt:lpstr>Пенсионные баллы даются не только за трудовую деятельность</vt:lpstr>
      <vt:lpstr>Выходить на пенсию позже выгодно!</vt:lpstr>
      <vt:lpstr>Узнайте о будущей пенсии больше!</vt:lpstr>
      <vt:lpstr>Нынешним пенсионерам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Маркелова Любовь Ивановна</cp:lastModifiedBy>
  <cp:revision>48</cp:revision>
  <dcterms:created xsi:type="dcterms:W3CDTF">2012-06-09T17:09:31Z</dcterms:created>
  <dcterms:modified xsi:type="dcterms:W3CDTF">2014-07-18T09:58:17Z</dcterms:modified>
</cp:coreProperties>
</file>